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
  </p:notesMasterIdLst>
  <p:sldIdLst>
    <p:sldId id="256" r:id="rId2"/>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48A7D5-9767-4D4B-81B0-AA9817FB1446}" v="850" dt="2023-04-30T21:28:19.569"/>
    <p1510:client id="{2F533702-803C-4221-AFA9-2BA04524A19D}" v="570" dt="2023-05-01T03:09:10.006"/>
    <p1510:client id="{3726FF8C-B273-49ED-BCCB-A3814FECC6D9}" v="444" dt="2023-04-30T20:49:50.014"/>
    <p1510:client id="{513F1ED6-A948-4337-9740-6267860CE945}" v="203" dt="2023-04-30T00:50:26.994"/>
    <p1510:client id="{5186850F-F60F-440C-8F81-32E26A69FA18}" v="12" dt="2023-05-01T17:55:24.007"/>
    <p1510:client id="{5DEA6AD2-361C-474B-8180-120AA885DDC9}" v="7" dt="2023-04-29T22:37:29.036"/>
    <p1510:client id="{69666A01-9C15-42D0-935E-378220B35629}" v="632" dt="2023-04-29T23:56:17.111"/>
    <p1510:client id="{7E83C5EC-89DD-4231-A471-F32B6D21CAEF}" v="118" dt="2023-04-30T21:36:47.059"/>
    <p1510:client id="{85425549-9A5D-4C3E-A494-2C1F871C33CA}" v="48" dt="2023-05-01T18:17:34.877"/>
    <p1510:client id="{870031D2-1103-47B7-9081-440F849793F7}" v="535" dt="2023-04-29T22:53:37.568"/>
    <p1510:client id="{870A8B7B-9664-448A-8FF2-D6F03CCA958E}" v="8" dt="2023-04-29T22:33:12.520"/>
    <p1510:client id="{9975EF44-7D2E-403C-BDB0-24393EA9CE27}" v="695" dt="2023-04-29T22:38:14.438"/>
    <p1510:client id="{B63015F3-26F1-499D-8936-6EFB8DFB3A80}" v="1005" dt="2023-04-30T23:28:18.990"/>
    <p1510:client id="{B6753FC1-D129-4365-BF69-49C7E8ED7A00}" v="118" dt="2023-04-30T23:54:54.583"/>
    <p1510:client id="{BA38BB29-4523-49D2-AC1C-06CD79ADCD53}" v="427" dt="2023-05-01T18:06:08.532"/>
    <p1510:client id="{C7826AA1-2012-43B0-8205-B01D5FD166FA}" v="22" dt="2023-05-01T05:47:44.839"/>
    <p1510:client id="{D907BB0F-7DC9-47EC-8F7F-EB7A75D6F680}" v="182" dt="2023-04-30T20:59:44.409"/>
    <p1510:client id="{DB8C389A-FF37-47AD-ADEC-BD00531D9E7C}" v="962" dt="2023-05-01T18:18:43.074"/>
    <p1510:client id="{F33185EC-CA53-40C6-B85C-06BC5B8618CF}" v="4" dt="2023-04-29T22:36:10.39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7"/>
  </p:normalViewPr>
  <p:slideViewPr>
    <p:cSldViewPr snapToGrid="0">
      <p:cViewPr varScale="1">
        <p:scale>
          <a:sx n="23" d="100"/>
          <a:sy n="23" d="100"/>
        </p:scale>
        <p:origin x="1768" y="248"/>
      </p:cViewPr>
      <p:guideLst>
        <p:guide orient="horz" pos="10368"/>
        <p:guide pos="138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1E9724D-6106-B84D-AD73-88AB3BCE741D}" type="datetimeFigureOut">
              <a:rPr lang="en-US" smtClean="0"/>
              <a:t>5/2/23</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8A78A6-91B1-A94B-8013-D04A98434E6D}" type="slidenum">
              <a:rPr lang="en-US" smtClean="0"/>
              <a:t>‹#›</a:t>
            </a:fld>
            <a:endParaRPr lang="en-US"/>
          </a:p>
        </p:txBody>
      </p:sp>
    </p:spTree>
    <p:extLst>
      <p:ext uri="{BB962C8B-B14F-4D97-AF65-F5344CB8AC3E}">
        <p14:creationId xmlns:p14="http://schemas.microsoft.com/office/powerpoint/2010/main" val="16440380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F8A78A6-91B1-A94B-8013-D04A98434E6D}" type="slidenum">
              <a:rPr lang="en-US" smtClean="0"/>
              <a:t>1</a:t>
            </a:fld>
            <a:endParaRPr lang="en-US"/>
          </a:p>
        </p:txBody>
      </p:sp>
    </p:spTree>
    <p:extLst>
      <p:ext uri="{BB962C8B-B14F-4D97-AF65-F5344CB8AC3E}">
        <p14:creationId xmlns:p14="http://schemas.microsoft.com/office/powerpoint/2010/main" val="18233578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Research Poster Template">
    <p:spTree>
      <p:nvGrpSpPr>
        <p:cNvPr id="1" name=""/>
        <p:cNvGrpSpPr/>
        <p:nvPr/>
      </p:nvGrpSpPr>
      <p:grpSpPr>
        <a:xfrm>
          <a:off x="0" y="0"/>
          <a:ext cx="0" cy="0"/>
          <a:chOff x="0" y="0"/>
          <a:chExt cx="0" cy="0"/>
        </a:xfrm>
      </p:grpSpPr>
      <p:cxnSp>
        <p:nvCxnSpPr>
          <p:cNvPr id="8" name="Straight Connector 7" descr="Vertical Divider"/>
          <p:cNvCxnSpPr/>
          <p:nvPr userDrawn="1"/>
        </p:nvCxnSpPr>
        <p:spPr bwMode="auto">
          <a:xfrm>
            <a:off x="11185525" y="6742380"/>
            <a:ext cx="0" cy="22860000"/>
          </a:xfrm>
          <a:prstGeom prst="line">
            <a:avLst/>
          </a:prstGeom>
          <a:noFill/>
          <a:ln w="25400" cap="flat" cmpd="sng" algn="ctr">
            <a:solidFill>
              <a:schemeClr val="tx1"/>
            </a:solidFill>
            <a:prstDash val="dash"/>
            <a:round/>
            <a:headEnd type="oval" w="med" len="med"/>
            <a:tailEnd type="oval" w="med" len="med"/>
          </a:ln>
          <a:effectLst/>
        </p:spPr>
      </p:cxnSp>
      <p:cxnSp>
        <p:nvCxnSpPr>
          <p:cNvPr id="9" name="Straight Connector 9"/>
          <p:cNvCxnSpPr>
            <a:cxnSpLocks noChangeShapeType="1"/>
          </p:cNvCxnSpPr>
          <p:nvPr userDrawn="1"/>
        </p:nvCxnSpPr>
        <p:spPr bwMode="auto">
          <a:xfrm>
            <a:off x="11307763" y="8992295"/>
            <a:ext cx="914400" cy="914400"/>
          </a:xfrm>
          <a:prstGeom prst="line">
            <a:avLst/>
          </a:prstGeom>
          <a:noFill/>
          <a:ln>
            <a:noFill/>
          </a:ln>
          <a:extLst>
            <a:ext uri="{909E8E84-426E-40DD-AFC4-6F175D3DCCD1}">
              <a14:hiddenFill xmlns:a14="http://schemas.microsoft.com/office/drawing/2010/main">
                <a:noFill/>
              </a14:hiddenFill>
            </a:ext>
            <a:ext uri="{91240B29-F687-4F45-9708-019B960494DF}">
              <a14:hiddenLine xmlns:a14="http://schemas.microsoft.com/office/drawing/2010/main" w="9525">
                <a:solidFill>
                  <a:srgbClr val="000000"/>
                </a:solidFill>
                <a:round/>
                <a:headEnd/>
                <a:tailEnd/>
              </a14:hiddenLine>
            </a:ext>
          </a:extLst>
        </p:spPr>
      </p:cxnSp>
      <p:cxnSp>
        <p:nvCxnSpPr>
          <p:cNvPr id="10" name="Straight Connector 9" descr="Vertical Divider"/>
          <p:cNvCxnSpPr/>
          <p:nvPr userDrawn="1"/>
        </p:nvCxnSpPr>
        <p:spPr bwMode="auto">
          <a:xfrm>
            <a:off x="21945600" y="6742380"/>
            <a:ext cx="0" cy="22860000"/>
          </a:xfrm>
          <a:prstGeom prst="line">
            <a:avLst/>
          </a:prstGeom>
          <a:noFill/>
          <a:ln w="25400" cap="flat" cmpd="sng" algn="ctr">
            <a:solidFill>
              <a:schemeClr val="tx1"/>
            </a:solidFill>
            <a:prstDash val="dash"/>
            <a:round/>
            <a:headEnd type="oval" w="med" len="med"/>
            <a:tailEnd type="oval" w="med" len="med"/>
          </a:ln>
          <a:effectLst/>
        </p:spPr>
      </p:cxnSp>
      <p:cxnSp>
        <p:nvCxnSpPr>
          <p:cNvPr id="11" name="Straight Connector 10" descr="Vertical Divider"/>
          <p:cNvCxnSpPr/>
          <p:nvPr userDrawn="1"/>
        </p:nvCxnSpPr>
        <p:spPr bwMode="auto">
          <a:xfrm>
            <a:off x="32705675" y="6742380"/>
            <a:ext cx="0" cy="22860000"/>
          </a:xfrm>
          <a:prstGeom prst="line">
            <a:avLst/>
          </a:prstGeom>
          <a:noFill/>
          <a:ln w="25400" cap="flat" cmpd="sng" algn="ctr">
            <a:solidFill>
              <a:schemeClr val="tx1"/>
            </a:solidFill>
            <a:prstDash val="dash"/>
            <a:round/>
            <a:headEnd type="oval" w="med" len="med"/>
            <a:tailEnd type="oval" w="med" len="med"/>
          </a:ln>
          <a:effectLst/>
        </p:spPr>
      </p:cxnSp>
      <p:sp>
        <p:nvSpPr>
          <p:cNvPr id="12" name="Content Placeholder 9"/>
          <p:cNvSpPr>
            <a:spLocks noGrp="1"/>
          </p:cNvSpPr>
          <p:nvPr>
            <p:ph sz="quarter" idx="10" hasCustomPrompt="1"/>
          </p:nvPr>
        </p:nvSpPr>
        <p:spPr>
          <a:xfrm>
            <a:off x="914400" y="6859659"/>
            <a:ext cx="9798050" cy="14728138"/>
          </a:xfrm>
          <a:prstGeom prst="rect">
            <a:avLst/>
          </a:prstGeom>
        </p:spPr>
        <p:txBody>
          <a:bodyPr/>
          <a:lstStyle>
            <a:lvl1pPr marL="0" indent="-457200">
              <a:lnSpc>
                <a:spcPts val="4600"/>
              </a:lnSpc>
              <a:spcBef>
                <a:spcPts val="0"/>
              </a:spcBef>
              <a:buFontTx/>
              <a:buNone/>
              <a:defRPr sz="2800" baseline="0">
                <a:solidFill>
                  <a:schemeClr val="tx1"/>
                </a:solidFill>
                <a:latin typeface="Arial" charset="0"/>
              </a:defRPr>
            </a:lvl1pPr>
            <a:lvl2pPr marL="914400" indent="-457200">
              <a:lnSpc>
                <a:spcPts val="4600"/>
              </a:lnSpc>
              <a:spcBef>
                <a:spcPts val="0"/>
              </a:spcBef>
              <a:buClr>
                <a:schemeClr val="tx2"/>
              </a:buClr>
              <a:buSzPct val="100000"/>
              <a:defRPr sz="2800" baseline="0">
                <a:solidFill>
                  <a:schemeClr val="tx1"/>
                </a:solidFill>
                <a:latin typeface="Arial" charset="0"/>
              </a:defRPr>
            </a:lvl2pPr>
            <a:lvl3pPr marL="137160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3pPr>
            <a:lvl4pPr marL="164592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4pPr>
            <a:lvl5pPr marL="1920240" indent="-274320">
              <a:lnSpc>
                <a:spcPts val="4600"/>
              </a:lnSpc>
              <a:spcBef>
                <a:spcPts val="0"/>
              </a:spcBef>
              <a:buClr>
                <a:schemeClr val="tx1"/>
              </a:buClr>
              <a:buSzPct val="120000"/>
              <a:buFont typeface="System Font Regular"/>
              <a:buChar char="-"/>
              <a:tabLst/>
              <a:defRPr sz="2800" baseline="0">
                <a:solidFill>
                  <a:schemeClr val="tx1"/>
                </a:solidFill>
                <a:latin typeface="Arial" charset="0"/>
              </a:defRPr>
            </a:lvl5pPr>
          </a:lstStyle>
          <a:p>
            <a:pPr lvl="1"/>
            <a:r>
              <a:rPr lang="en-US"/>
              <a:t>First level</a:t>
            </a:r>
          </a:p>
          <a:p>
            <a:pPr lvl="2"/>
            <a:r>
              <a:rPr lang="en-US"/>
              <a:t>Second level</a:t>
            </a:r>
          </a:p>
          <a:p>
            <a:pPr lvl="3"/>
            <a:r>
              <a:rPr lang="en-US"/>
              <a:t>Third level</a:t>
            </a:r>
          </a:p>
          <a:p>
            <a:pPr lvl="4"/>
            <a:r>
              <a:rPr lang="en-US"/>
              <a:t>Fourth level</a:t>
            </a:r>
          </a:p>
        </p:txBody>
      </p:sp>
      <p:sp>
        <p:nvSpPr>
          <p:cNvPr id="13" name="Picture Placeholder 2" descr="Photo alt tag goes here"/>
          <p:cNvSpPr>
            <a:spLocks noGrp="1"/>
          </p:cNvSpPr>
          <p:nvPr>
            <p:ph type="pic" sz="quarter" idx="16"/>
          </p:nvPr>
        </p:nvSpPr>
        <p:spPr>
          <a:xfrm>
            <a:off x="914400" y="22086737"/>
            <a:ext cx="9798050" cy="7452360"/>
          </a:xfrm>
          <a:prstGeom prst="rect">
            <a:avLst/>
          </a:prstGeom>
          <a:solidFill>
            <a:schemeClr val="bg2">
              <a:lumMod val="85000"/>
            </a:schemeClr>
          </a:solidFill>
        </p:spPr>
        <p:txBody>
          <a:bodyPr>
            <a:normAutofit/>
          </a:bodyPr>
          <a:lstStyle/>
          <a:p>
            <a:pPr marL="0" indent="0" algn="ctr">
              <a:buNone/>
            </a:pPr>
            <a:r>
              <a:rPr lang="en-US"/>
              <a:t>Click icon to add picture</a:t>
            </a:r>
          </a:p>
        </p:txBody>
      </p:sp>
      <p:sp>
        <p:nvSpPr>
          <p:cNvPr id="14" name="Picture Placeholder 2" descr="Photo alt tag goes here"/>
          <p:cNvSpPr>
            <a:spLocks noGrp="1"/>
          </p:cNvSpPr>
          <p:nvPr>
            <p:ph type="pic" sz="quarter" idx="17"/>
          </p:nvPr>
        </p:nvSpPr>
        <p:spPr>
          <a:xfrm>
            <a:off x="33194624" y="17881325"/>
            <a:ext cx="9798050" cy="7452360"/>
          </a:xfrm>
          <a:prstGeom prst="rect">
            <a:avLst/>
          </a:prstGeom>
          <a:solidFill>
            <a:schemeClr val="bg2">
              <a:lumMod val="85000"/>
            </a:schemeClr>
          </a:solidFill>
        </p:spPr>
        <p:txBody>
          <a:bodyPr/>
          <a:lstStyle/>
          <a:p>
            <a:pPr marL="0" indent="0" algn="ctr">
              <a:buNone/>
            </a:pPr>
            <a:r>
              <a:rPr lang="en-US"/>
              <a:t>Click icon to add picture</a:t>
            </a:r>
          </a:p>
        </p:txBody>
      </p:sp>
      <p:sp>
        <p:nvSpPr>
          <p:cNvPr id="15" name="Content Placeholder 9"/>
          <p:cNvSpPr>
            <a:spLocks noGrp="1"/>
          </p:cNvSpPr>
          <p:nvPr>
            <p:ph sz="quarter" idx="18" hasCustomPrompt="1"/>
          </p:nvPr>
        </p:nvSpPr>
        <p:spPr>
          <a:xfrm>
            <a:off x="11674474" y="6859658"/>
            <a:ext cx="9798050" cy="22679442"/>
          </a:xfrm>
          <a:prstGeom prst="rect">
            <a:avLst/>
          </a:prstGeom>
        </p:spPr>
        <p:txBody>
          <a:bodyPr/>
          <a:lstStyle>
            <a:lvl1pPr marL="0" indent="0">
              <a:lnSpc>
                <a:spcPts val="4600"/>
              </a:lnSpc>
              <a:spcBef>
                <a:spcPts val="0"/>
              </a:spcBef>
              <a:buFontTx/>
              <a:buNone/>
              <a:defRPr sz="2800" baseline="0">
                <a:solidFill>
                  <a:schemeClr val="tx1"/>
                </a:solidFill>
                <a:latin typeface="Arial" charset="0"/>
              </a:defRPr>
            </a:lvl1pPr>
            <a:lvl2pPr marL="914400" indent="-457200">
              <a:lnSpc>
                <a:spcPts val="4600"/>
              </a:lnSpc>
              <a:spcBef>
                <a:spcPts val="0"/>
              </a:spcBef>
              <a:buClr>
                <a:schemeClr val="tx2"/>
              </a:buClr>
              <a:defRPr sz="2800" baseline="0">
                <a:solidFill>
                  <a:schemeClr val="tx1"/>
                </a:solidFill>
                <a:latin typeface="Arial" charset="0"/>
              </a:defRPr>
            </a:lvl2pPr>
            <a:lvl3pPr marL="137160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3pPr>
            <a:lvl4pPr marL="1600200" indent="-228600">
              <a:lnSpc>
                <a:spcPts val="4600"/>
              </a:lnSpc>
              <a:spcBef>
                <a:spcPts val="0"/>
              </a:spcBef>
              <a:buClr>
                <a:schemeClr val="tx1"/>
              </a:buClr>
              <a:buSzPct val="120000"/>
              <a:buFont typeface="System Font Regular"/>
              <a:buChar char="-"/>
              <a:defRPr sz="2800" baseline="0">
                <a:solidFill>
                  <a:schemeClr val="tx1"/>
                </a:solidFill>
                <a:latin typeface="Arial" charset="0"/>
              </a:defRPr>
            </a:lvl4pPr>
            <a:lvl5pPr marL="2286000" indent="-457200">
              <a:lnSpc>
                <a:spcPts val="4600"/>
              </a:lnSpc>
              <a:spcBef>
                <a:spcPts val="0"/>
              </a:spcBef>
              <a:buClr>
                <a:schemeClr val="tx1"/>
              </a:buClr>
              <a:buSzPct val="120000"/>
              <a:buFont typeface="System Font Regular"/>
              <a:buChar char="-"/>
              <a:defRPr sz="2800" baseline="0">
                <a:solidFill>
                  <a:schemeClr val="tx1"/>
                </a:solidFill>
                <a:latin typeface="Arial" charset="0"/>
              </a:defRPr>
            </a:lvl5pPr>
          </a:lstStyle>
          <a:p>
            <a:pPr lvl="1"/>
            <a:r>
              <a:rPr lang="en-US"/>
              <a:t>First level</a:t>
            </a:r>
          </a:p>
          <a:p>
            <a:pPr lvl="2"/>
            <a:r>
              <a:rPr lang="en-US"/>
              <a:t>Second level</a:t>
            </a:r>
          </a:p>
          <a:p>
            <a:pPr lvl="3"/>
            <a:r>
              <a:rPr lang="en-US"/>
              <a:t>Third level</a:t>
            </a:r>
          </a:p>
          <a:p>
            <a:pPr lvl="4"/>
            <a:r>
              <a:rPr lang="en-US"/>
              <a:t>Fourth level</a:t>
            </a:r>
          </a:p>
        </p:txBody>
      </p:sp>
      <p:sp>
        <p:nvSpPr>
          <p:cNvPr id="16" name="Content Placeholder 9"/>
          <p:cNvSpPr>
            <a:spLocks noGrp="1"/>
          </p:cNvSpPr>
          <p:nvPr>
            <p:ph sz="quarter" idx="19" hasCustomPrompt="1"/>
          </p:nvPr>
        </p:nvSpPr>
        <p:spPr>
          <a:xfrm>
            <a:off x="22418677" y="6863122"/>
            <a:ext cx="9798050" cy="6975763"/>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00" indent="-457200">
              <a:lnSpc>
                <a:spcPts val="4600"/>
              </a:lnSpc>
              <a:spcBef>
                <a:spcPts val="0"/>
              </a:spcBef>
              <a:buClr>
                <a:schemeClr val="accent1"/>
              </a:buClr>
              <a:defRPr sz="2800" baseline="0">
                <a:solidFill>
                  <a:schemeClr val="tx1"/>
                </a:solidFill>
                <a:latin typeface="Arial" charset="0"/>
              </a:defRPr>
            </a:lvl2pPr>
            <a:lvl3pPr marL="137160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3pPr>
            <a:lvl4pPr marL="164592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4pPr>
            <a:lvl5pPr marL="192024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5pPr>
          </a:lstStyle>
          <a:p>
            <a:pPr lvl="1"/>
            <a:r>
              <a:rPr lang="en-US"/>
              <a:t>First level</a:t>
            </a:r>
          </a:p>
          <a:p>
            <a:pPr lvl="2"/>
            <a:r>
              <a:rPr lang="en-US"/>
              <a:t>Second level</a:t>
            </a:r>
          </a:p>
          <a:p>
            <a:pPr lvl="3"/>
            <a:r>
              <a:rPr lang="en-US"/>
              <a:t>Third level</a:t>
            </a:r>
          </a:p>
          <a:p>
            <a:pPr lvl="4"/>
            <a:r>
              <a:rPr lang="en-US"/>
              <a:t>Fourth level</a:t>
            </a:r>
          </a:p>
        </p:txBody>
      </p:sp>
      <p:sp>
        <p:nvSpPr>
          <p:cNvPr id="17" name="Content Placeholder 9"/>
          <p:cNvSpPr>
            <a:spLocks noGrp="1"/>
          </p:cNvSpPr>
          <p:nvPr>
            <p:ph sz="quarter" idx="20" hasCustomPrompt="1"/>
          </p:nvPr>
        </p:nvSpPr>
        <p:spPr>
          <a:xfrm>
            <a:off x="33194624" y="6859659"/>
            <a:ext cx="9798050" cy="10195894"/>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00" indent="-457200">
              <a:lnSpc>
                <a:spcPts val="4600"/>
              </a:lnSpc>
              <a:spcBef>
                <a:spcPts val="0"/>
              </a:spcBef>
              <a:buClr>
                <a:schemeClr val="tx2"/>
              </a:buClr>
              <a:defRPr sz="2800" baseline="0">
                <a:solidFill>
                  <a:schemeClr val="tx1"/>
                </a:solidFill>
                <a:latin typeface="Arial" charset="0"/>
              </a:defRPr>
            </a:lvl2pPr>
            <a:lvl3pPr marL="137160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3pPr>
            <a:lvl4pPr marL="164592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4pPr>
            <a:lvl5pPr marL="192024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5pPr>
          </a:lstStyle>
          <a:p>
            <a:pPr lvl="1"/>
            <a:r>
              <a:rPr lang="en-US"/>
              <a:t>First level</a:t>
            </a:r>
          </a:p>
          <a:p>
            <a:pPr lvl="2"/>
            <a:r>
              <a:rPr lang="en-US"/>
              <a:t>Second level</a:t>
            </a:r>
          </a:p>
          <a:p>
            <a:pPr lvl="3"/>
            <a:r>
              <a:rPr lang="en-US"/>
              <a:t>Third level</a:t>
            </a:r>
          </a:p>
          <a:p>
            <a:pPr lvl="4"/>
            <a:r>
              <a:rPr lang="en-US"/>
              <a:t>Fourth level</a:t>
            </a:r>
          </a:p>
        </p:txBody>
      </p:sp>
      <p:sp>
        <p:nvSpPr>
          <p:cNvPr id="18" name="Content Placeholder 9"/>
          <p:cNvSpPr>
            <a:spLocks noGrp="1"/>
          </p:cNvSpPr>
          <p:nvPr>
            <p:ph sz="quarter" idx="21" hasCustomPrompt="1"/>
          </p:nvPr>
        </p:nvSpPr>
        <p:spPr>
          <a:xfrm>
            <a:off x="33194624" y="25808882"/>
            <a:ext cx="9798050" cy="3849485"/>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00" indent="-457200">
              <a:lnSpc>
                <a:spcPts val="4600"/>
              </a:lnSpc>
              <a:spcBef>
                <a:spcPts val="0"/>
              </a:spcBef>
              <a:buClr>
                <a:schemeClr val="tx2"/>
              </a:buClr>
              <a:defRPr sz="2800" baseline="0">
                <a:solidFill>
                  <a:schemeClr val="tx1"/>
                </a:solidFill>
                <a:latin typeface="Arial" charset="0"/>
              </a:defRPr>
            </a:lvl2pPr>
            <a:lvl3pPr marL="137160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3pPr>
            <a:lvl4pPr marL="164592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4pPr>
            <a:lvl5pPr marL="192024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5pPr>
          </a:lstStyle>
          <a:p>
            <a:pPr lvl="1"/>
            <a:r>
              <a:rPr lang="en-US"/>
              <a:t>First level</a:t>
            </a:r>
          </a:p>
          <a:p>
            <a:pPr lvl="2"/>
            <a:r>
              <a:rPr lang="en-US"/>
              <a:t>Second level</a:t>
            </a:r>
          </a:p>
          <a:p>
            <a:pPr lvl="3"/>
            <a:r>
              <a:rPr lang="en-US"/>
              <a:t>Third level</a:t>
            </a:r>
          </a:p>
          <a:p>
            <a:pPr lvl="4"/>
            <a:r>
              <a:rPr lang="en-US"/>
              <a:t>Fourth level</a:t>
            </a:r>
          </a:p>
        </p:txBody>
      </p:sp>
      <p:sp>
        <p:nvSpPr>
          <p:cNvPr id="19" name="Chart Placeholder 23"/>
          <p:cNvSpPr>
            <a:spLocks noGrp="1"/>
          </p:cNvSpPr>
          <p:nvPr>
            <p:ph type="chart" sz="quarter" idx="22" hasCustomPrompt="1"/>
          </p:nvPr>
        </p:nvSpPr>
        <p:spPr>
          <a:xfrm>
            <a:off x="22550435" y="14690434"/>
            <a:ext cx="9666291" cy="6942137"/>
          </a:xfrm>
          <a:prstGeom prst="rect">
            <a:avLst/>
          </a:prstGeom>
        </p:spPr>
        <p:txBody>
          <a:bodyPr/>
          <a:lstStyle>
            <a:lvl1pPr marL="0" indent="0">
              <a:buNone/>
              <a:defRPr/>
            </a:lvl1pPr>
            <a:lvl2pPr marL="914400" indent="-457200">
              <a:lnSpc>
                <a:spcPts val="4600"/>
              </a:lnSpc>
              <a:spcBef>
                <a:spcPts val="0"/>
              </a:spcBef>
              <a:buClr>
                <a:schemeClr val="tx2"/>
              </a:buClr>
              <a:defRPr sz="2800">
                <a:solidFill>
                  <a:schemeClr val="tx1"/>
                </a:solidFill>
              </a:defRPr>
            </a:lvl2pPr>
            <a:lvl3pPr marL="1371600" indent="-274320">
              <a:lnSpc>
                <a:spcPts val="4600"/>
              </a:lnSpc>
              <a:spcBef>
                <a:spcPts val="0"/>
              </a:spcBef>
              <a:buClr>
                <a:schemeClr val="tx1"/>
              </a:buClr>
              <a:buSzPct val="120000"/>
              <a:buFont typeface="System Font Regular"/>
              <a:buChar char="-"/>
              <a:defRPr sz="2800">
                <a:solidFill>
                  <a:schemeClr val="tx1"/>
                </a:solidFill>
              </a:defRPr>
            </a:lvl3pPr>
            <a:lvl4pPr marL="1645920" indent="-274320">
              <a:lnSpc>
                <a:spcPts val="4600"/>
              </a:lnSpc>
              <a:spcBef>
                <a:spcPts val="0"/>
              </a:spcBef>
              <a:buClr>
                <a:schemeClr val="tx1"/>
              </a:buClr>
              <a:buSzPct val="120000"/>
              <a:buFont typeface="System Font Regular"/>
              <a:buChar char="-"/>
              <a:defRPr sz="2800">
                <a:solidFill>
                  <a:schemeClr val="tx1"/>
                </a:solidFill>
              </a:defRPr>
            </a:lvl4pPr>
            <a:lvl5pPr marL="1920240" indent="-274320">
              <a:lnSpc>
                <a:spcPts val="4600"/>
              </a:lnSpc>
              <a:spcBef>
                <a:spcPts val="0"/>
              </a:spcBef>
              <a:buClr>
                <a:schemeClr val="tx1"/>
              </a:buClr>
              <a:buSzPct val="120000"/>
              <a:buFont typeface="System Font Regular"/>
              <a:buChar char="-"/>
              <a:defRPr sz="2800">
                <a:solidFill>
                  <a:schemeClr val="tx1"/>
                </a:solidFill>
              </a:defRPr>
            </a:lvl5pPr>
          </a:lstStyle>
          <a:p>
            <a:pPr lvl="1"/>
            <a:r>
              <a:rPr lang="en-US"/>
              <a:t>First level</a:t>
            </a:r>
          </a:p>
          <a:p>
            <a:pPr lvl="2"/>
            <a:r>
              <a:rPr lang="en-US"/>
              <a:t>Second level</a:t>
            </a:r>
          </a:p>
          <a:p>
            <a:pPr lvl="3"/>
            <a:r>
              <a:rPr lang="en-US"/>
              <a:t>Fourth level</a:t>
            </a:r>
          </a:p>
          <a:p>
            <a:pPr lvl="4"/>
            <a:r>
              <a:rPr lang="en-US"/>
              <a:t>Fourth level</a:t>
            </a:r>
          </a:p>
          <a:p>
            <a:endParaRPr lang="en-US"/>
          </a:p>
        </p:txBody>
      </p:sp>
      <p:sp>
        <p:nvSpPr>
          <p:cNvPr id="20" name="Content Placeholder 9"/>
          <p:cNvSpPr>
            <a:spLocks noGrp="1"/>
          </p:cNvSpPr>
          <p:nvPr>
            <p:ph sz="quarter" idx="23" hasCustomPrompt="1"/>
          </p:nvPr>
        </p:nvSpPr>
        <p:spPr>
          <a:xfrm>
            <a:off x="22550435" y="22557898"/>
            <a:ext cx="9798050" cy="7140230"/>
          </a:xfrm>
          <a:prstGeom prst="rect">
            <a:avLst/>
          </a:prstGeom>
        </p:spPr>
        <p:txBody>
          <a:bodyPr/>
          <a:lstStyle>
            <a:lvl1pPr>
              <a:lnSpc>
                <a:spcPts val="4600"/>
              </a:lnSpc>
              <a:spcBef>
                <a:spcPts val="0"/>
              </a:spcBef>
              <a:defRPr sz="2800" baseline="0">
                <a:solidFill>
                  <a:schemeClr val="bg1">
                    <a:lumMod val="50000"/>
                  </a:schemeClr>
                </a:solidFill>
                <a:latin typeface="Arial" charset="0"/>
              </a:defRPr>
            </a:lvl1pPr>
            <a:lvl2pPr marL="914400" indent="-457200">
              <a:lnSpc>
                <a:spcPts val="4600"/>
              </a:lnSpc>
              <a:spcBef>
                <a:spcPts val="0"/>
              </a:spcBef>
              <a:buClr>
                <a:schemeClr val="tx2"/>
              </a:buClr>
              <a:defRPr sz="2800" baseline="0">
                <a:solidFill>
                  <a:schemeClr val="tx1"/>
                </a:solidFill>
                <a:latin typeface="Arial" charset="0"/>
              </a:defRPr>
            </a:lvl2pPr>
            <a:lvl3pPr marL="137160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3pPr>
            <a:lvl4pPr marL="164592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4pPr>
            <a:lvl5pPr marL="1920240" indent="-274320">
              <a:lnSpc>
                <a:spcPts val="4600"/>
              </a:lnSpc>
              <a:spcBef>
                <a:spcPts val="0"/>
              </a:spcBef>
              <a:buClr>
                <a:schemeClr val="tx1"/>
              </a:buClr>
              <a:buSzPct val="120000"/>
              <a:buFont typeface="System Font Regular"/>
              <a:buChar char="-"/>
              <a:defRPr sz="2800" baseline="0">
                <a:solidFill>
                  <a:schemeClr val="tx1"/>
                </a:solidFill>
                <a:latin typeface="Arial" charset="0"/>
              </a:defRPr>
            </a:lvl5pPr>
          </a:lstStyle>
          <a:p>
            <a:pPr lvl="1"/>
            <a:r>
              <a:rPr lang="en-US"/>
              <a:t>First level</a:t>
            </a:r>
          </a:p>
          <a:p>
            <a:pPr lvl="2"/>
            <a:r>
              <a:rPr lang="en-US"/>
              <a:t>Second level</a:t>
            </a:r>
          </a:p>
          <a:p>
            <a:pPr lvl="3"/>
            <a:r>
              <a:rPr lang="en-US"/>
              <a:t>Third level</a:t>
            </a:r>
          </a:p>
          <a:p>
            <a:pPr lvl="4"/>
            <a:r>
              <a:rPr lang="en-US"/>
              <a:t>Fourth level</a:t>
            </a:r>
          </a:p>
        </p:txBody>
      </p:sp>
    </p:spTree>
    <p:extLst>
      <p:ext uri="{BB962C8B-B14F-4D97-AF65-F5344CB8AC3E}">
        <p14:creationId xmlns:p14="http://schemas.microsoft.com/office/powerpoint/2010/main" val="1587378594"/>
      </p:ext>
    </p:extLst>
  </p:cSld>
  <p:clrMapOvr>
    <a:masterClrMapping/>
  </p:clrMapOvr>
  <p:extLst>
    <p:ext uri="{DCECCB84-F9BA-43D5-87BE-67443E8EF086}">
      <p15:sldGuideLst xmlns:p15="http://schemas.microsoft.com/office/powerpoint/2012/main">
        <p15:guide id="1" orient="horz" pos="10368" userDrawn="1">
          <p15:clr>
            <a:srgbClr val="FBAE40"/>
          </p15:clr>
        </p15:guide>
        <p15:guide id="2" pos="1382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11417151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image" Target="../media/image2.png"/><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 name="Rectangle 36" descr="alt=&quot;&quot;"/>
          <p:cNvSpPr>
            <a:spLocks noChangeArrowheads="1"/>
          </p:cNvSpPr>
          <p:nvPr userDrawn="1"/>
        </p:nvSpPr>
        <p:spPr bwMode="auto">
          <a:xfrm>
            <a:off x="0" y="30409662"/>
            <a:ext cx="43891200" cy="2508738"/>
          </a:xfrm>
          <a:prstGeom prst="rect">
            <a:avLst/>
          </a:prstGeom>
          <a:solidFill>
            <a:srgbClr val="005BBB"/>
          </a:solidFill>
          <a:ln w="9525">
            <a:noFill/>
            <a:miter lim="800000"/>
            <a:headEnd/>
            <a:tailEnd/>
          </a:ln>
          <a:effectLst/>
        </p:spPr>
        <p:txBody>
          <a:bodyPr wrap="none" anchor="ct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eaLnBrk="1" hangingPunct="1">
              <a:defRPr/>
            </a:pPr>
            <a:endParaRPr lang="en-US" altLang="en-US" b="0" i="0" baseline="0">
              <a:solidFill>
                <a:schemeClr val="tx1"/>
              </a:solidFill>
              <a:latin typeface="Arial" charset="0"/>
              <a:ea typeface="Arial" charset="0"/>
            </a:endParaRPr>
          </a:p>
        </p:txBody>
      </p:sp>
      <p:sp>
        <p:nvSpPr>
          <p:cNvPr id="8" name="Rectangle 36" descr="alt=&quot;&quot;"/>
          <p:cNvSpPr>
            <a:spLocks noChangeArrowheads="1"/>
          </p:cNvSpPr>
          <p:nvPr userDrawn="1"/>
        </p:nvSpPr>
        <p:spPr bwMode="auto">
          <a:xfrm>
            <a:off x="0" y="0"/>
            <a:ext cx="43891200" cy="5486400"/>
          </a:xfrm>
          <a:prstGeom prst="rect">
            <a:avLst/>
          </a:prstGeom>
          <a:solidFill>
            <a:srgbClr val="005BBB"/>
          </a:solidFill>
          <a:ln w="9525">
            <a:noFill/>
            <a:miter lim="800000"/>
            <a:headEnd/>
            <a:tailEnd/>
          </a:ln>
          <a:effectLst/>
        </p:spPr>
        <p:txBody>
          <a:bodyPr wrap="none" anchor="ctr"/>
          <a:lstStyle>
            <a:lvl1pPr eaLnBrk="0" hangingPunct="0">
              <a:defRPr sz="2900">
                <a:solidFill>
                  <a:schemeClr val="tx1"/>
                </a:solidFill>
                <a:latin typeface="Arial Narrow" charset="0"/>
                <a:ea typeface="ＭＳ Ｐゴシック" charset="-128"/>
              </a:defRPr>
            </a:lvl1pPr>
            <a:lvl2pPr marL="37931725" indent="-37474525" eaLnBrk="0" hangingPunct="0">
              <a:defRPr sz="2900">
                <a:solidFill>
                  <a:schemeClr val="tx1"/>
                </a:solidFill>
                <a:latin typeface="Arial Narrow" charset="0"/>
                <a:ea typeface="ＭＳ Ｐゴシック" charset="-128"/>
              </a:defRPr>
            </a:lvl2pPr>
            <a:lvl3pPr eaLnBrk="0" hangingPunct="0">
              <a:defRPr sz="2900">
                <a:solidFill>
                  <a:schemeClr val="tx1"/>
                </a:solidFill>
                <a:latin typeface="Arial Narrow" charset="0"/>
                <a:ea typeface="ＭＳ Ｐゴシック" charset="-128"/>
              </a:defRPr>
            </a:lvl3pPr>
            <a:lvl4pPr eaLnBrk="0" hangingPunct="0">
              <a:defRPr sz="2900">
                <a:solidFill>
                  <a:schemeClr val="tx1"/>
                </a:solidFill>
                <a:latin typeface="Arial Narrow" charset="0"/>
                <a:ea typeface="ＭＳ Ｐゴシック" charset="-128"/>
              </a:defRPr>
            </a:lvl4pPr>
            <a:lvl5pPr eaLnBrk="0" hangingPunct="0">
              <a:defRPr sz="2900">
                <a:solidFill>
                  <a:schemeClr val="tx1"/>
                </a:solidFill>
                <a:latin typeface="Arial Narrow" charset="0"/>
                <a:ea typeface="ＭＳ Ｐゴシック" charset="-128"/>
              </a:defRPr>
            </a:lvl5pPr>
            <a:lvl6pPr marL="457200" eaLnBrk="0" fontAlgn="base" hangingPunct="0">
              <a:spcBef>
                <a:spcPct val="0"/>
              </a:spcBef>
              <a:spcAft>
                <a:spcPct val="0"/>
              </a:spcAft>
              <a:defRPr sz="2900">
                <a:solidFill>
                  <a:schemeClr val="tx1"/>
                </a:solidFill>
                <a:latin typeface="Arial Narrow" charset="0"/>
                <a:ea typeface="ＭＳ Ｐゴシック" charset="-128"/>
              </a:defRPr>
            </a:lvl6pPr>
            <a:lvl7pPr marL="914400" eaLnBrk="0" fontAlgn="base" hangingPunct="0">
              <a:spcBef>
                <a:spcPct val="0"/>
              </a:spcBef>
              <a:spcAft>
                <a:spcPct val="0"/>
              </a:spcAft>
              <a:defRPr sz="2900">
                <a:solidFill>
                  <a:schemeClr val="tx1"/>
                </a:solidFill>
                <a:latin typeface="Arial Narrow" charset="0"/>
                <a:ea typeface="ＭＳ Ｐゴシック" charset="-128"/>
              </a:defRPr>
            </a:lvl7pPr>
            <a:lvl8pPr marL="1371600" eaLnBrk="0" fontAlgn="base" hangingPunct="0">
              <a:spcBef>
                <a:spcPct val="0"/>
              </a:spcBef>
              <a:spcAft>
                <a:spcPct val="0"/>
              </a:spcAft>
              <a:defRPr sz="2900">
                <a:solidFill>
                  <a:schemeClr val="tx1"/>
                </a:solidFill>
                <a:latin typeface="Arial Narrow" charset="0"/>
                <a:ea typeface="ＭＳ Ｐゴシック" charset="-128"/>
              </a:defRPr>
            </a:lvl8pPr>
            <a:lvl9pPr marL="1828800" eaLnBrk="0" fontAlgn="base" hangingPunct="0">
              <a:spcBef>
                <a:spcPct val="0"/>
              </a:spcBef>
              <a:spcAft>
                <a:spcPct val="0"/>
              </a:spcAft>
              <a:defRPr sz="2900">
                <a:solidFill>
                  <a:schemeClr val="tx1"/>
                </a:solidFill>
                <a:latin typeface="Arial Narrow" charset="0"/>
                <a:ea typeface="ＭＳ Ｐゴシック" charset="-128"/>
              </a:defRPr>
            </a:lvl9pPr>
          </a:lstStyle>
          <a:p>
            <a:pPr eaLnBrk="1" hangingPunct="1">
              <a:defRPr/>
            </a:pPr>
            <a:endParaRPr lang="en-US" altLang="en-US" b="0" i="0" baseline="0">
              <a:solidFill>
                <a:schemeClr val="tx1"/>
              </a:solidFill>
              <a:latin typeface="Arial" charset="0"/>
              <a:ea typeface="Arial" charset="0"/>
            </a:endParaRPr>
          </a:p>
        </p:txBody>
      </p:sp>
      <p:sp>
        <p:nvSpPr>
          <p:cNvPr id="2" name="Rectangle 1" descr="alt=&quot;&quot;"/>
          <p:cNvSpPr/>
          <p:nvPr userDrawn="1"/>
        </p:nvSpPr>
        <p:spPr>
          <a:xfrm>
            <a:off x="-1" y="5257800"/>
            <a:ext cx="43891201" cy="26125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UB Crest"/>
          <p:cNvPicPr>
            <a:picLocks noChangeAspect="1"/>
          </p:cNvPicPr>
          <p:nvPr userDrawn="1"/>
        </p:nvPicPr>
        <p:blipFill rotWithShape="1">
          <a:blip r:embed="rId4">
            <a:alphaModFix amt="41000"/>
            <a:extLst>
              <a:ext uri="{28A0092B-C50C-407E-A947-70E740481C1C}">
                <a14:useLocalDpi xmlns:a14="http://schemas.microsoft.com/office/drawing/2010/main" val="0"/>
              </a:ext>
            </a:extLst>
          </a:blip>
          <a:srcRect t="4395" b="40121"/>
          <a:stretch/>
        </p:blipFill>
        <p:spPr>
          <a:xfrm>
            <a:off x="32191332" y="0"/>
            <a:ext cx="9341680" cy="5256959"/>
          </a:xfrm>
          <a:prstGeom prst="rect">
            <a:avLst/>
          </a:prstGeom>
        </p:spPr>
      </p:pic>
      <p:pic>
        <p:nvPicPr>
          <p:cNvPr id="4" name="Picture 3" descr="University at Buffalo, The State University of New York"/>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1074733" y="31154745"/>
            <a:ext cx="13595412" cy="1008282"/>
          </a:xfrm>
          <a:prstGeom prst="rect">
            <a:avLst/>
          </a:prstGeom>
        </p:spPr>
      </p:pic>
      <p:cxnSp>
        <p:nvCxnSpPr>
          <p:cNvPr id="7" name="Straight Connector 6" descr="alt=&quot;&quot;"/>
          <p:cNvCxnSpPr/>
          <p:nvPr userDrawn="1"/>
        </p:nvCxnSpPr>
        <p:spPr>
          <a:xfrm>
            <a:off x="32696865" y="30837463"/>
            <a:ext cx="0" cy="1588169"/>
          </a:xfrm>
          <a:prstGeom prst="line">
            <a:avLst/>
          </a:prstGeom>
          <a:ln w="25400">
            <a:solidFill>
              <a:schemeClr val="bg1"/>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01499162"/>
      </p:ext>
    </p:extLst>
  </p:cSld>
  <p:clrMap bg1="lt1" tx1="dk1" bg2="lt2" tx2="dk2" accent1="accent1" accent2="accent2" accent3="accent3" accent4="accent4" accent5="accent5" accent6="accent6" hlink="hlink" folHlink="folHlink"/>
  <p:sldLayoutIdLst>
    <p:sldLayoutId id="2147483673" r:id="rId1"/>
    <p:sldLayoutId id="2147483674" r:id="rId2"/>
  </p:sldLayoutIdLst>
  <p:txStyles>
    <p:titleStyle>
      <a:lvl1pPr algn="l" defTabSz="914400" rtl="0" eaLnBrk="1" latinLnBrk="0" hangingPunct="1">
        <a:lnSpc>
          <a:spcPct val="90000"/>
        </a:lnSpc>
        <a:spcBef>
          <a:spcPct val="0"/>
        </a:spcBef>
        <a:buNone/>
        <a:defRPr sz="88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hyperlink" Target="https://store-usa.arduino.cc/products/arduino-uno-rev3/?gclid=CjwKCAjwxr2iBhBJEiwAdXECw_zC_4uFGzYWzItNkrJRqx5WwmOvOVdr_OolFxangMfm3WOGFORqjhoC9JoQAvD_BwE" TargetMode="External"/><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0" Type="http://schemas.openxmlformats.org/officeDocument/2006/relationships/image" Target="../media/image8.png"/><Relationship Id="rId4" Type="http://schemas.openxmlformats.org/officeDocument/2006/relationships/hyperlink" Target="https://learn.adafruit.com/adafruit-vl53l1x/overview" TargetMode="External"/><Relationship Id="rId9"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 name="Poster Title"/>
          <p:cNvSpPr>
            <a:spLocks noChangeArrowheads="1"/>
          </p:cNvSpPr>
          <p:nvPr/>
        </p:nvSpPr>
        <p:spPr bwMode="auto">
          <a:xfrm>
            <a:off x="830579" y="571720"/>
            <a:ext cx="41193889" cy="4200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243" tIns="45614" rIns="91243" bIns="45614" anchor="t">
            <a:spAutoFit/>
          </a:bodyPr>
          <a:lstStyle>
            <a:lvl1pPr>
              <a:defRPr sz="2900">
                <a:solidFill>
                  <a:schemeClr val="tx1"/>
                </a:solidFill>
                <a:latin typeface="Arial Narrow" charset="0"/>
                <a:ea typeface="ＭＳ Ｐゴシック" charset="-128"/>
              </a:defRPr>
            </a:lvl1pPr>
            <a:lvl2pPr marL="37931725" indent="-37474525">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eaLnBrk="1" hangingPunct="1">
              <a:spcBef>
                <a:spcPts val="0"/>
              </a:spcBef>
              <a:spcAft>
                <a:spcPts val="0"/>
              </a:spcAft>
              <a:defRPr/>
            </a:pPr>
            <a:r>
              <a:rPr lang="en-US" altLang="en-US" sz="9000">
                <a:solidFill>
                  <a:srgbClr val="FFFFFF"/>
                </a:solidFill>
                <a:latin typeface="Times New Roman"/>
                <a:ea typeface="Arial" charset="0"/>
                <a:cs typeface="Arial"/>
              </a:rPr>
              <a:t>Intelligent Incentive Spirometer</a:t>
            </a:r>
          </a:p>
          <a:p>
            <a:pPr>
              <a:spcBef>
                <a:spcPts val="600"/>
              </a:spcBef>
              <a:spcAft>
                <a:spcPts val="1800"/>
              </a:spcAft>
              <a:defRPr/>
            </a:pPr>
            <a:r>
              <a:rPr lang="en-US" sz="4400">
                <a:solidFill>
                  <a:schemeClr val="bg1"/>
                </a:solidFill>
                <a:effectLst/>
                <a:latin typeface="Times New Roman"/>
                <a:ea typeface="ＭＳ Ｐゴシック"/>
                <a:cs typeface="Arial"/>
              </a:rPr>
              <a:t>Storiya I, Kai K, Tasbeeh M, Samantha Z</a:t>
            </a:r>
            <a:r>
              <a:rPr lang="en-US" sz="4400">
                <a:solidFill>
                  <a:schemeClr val="bg1"/>
                </a:solidFill>
                <a:latin typeface="Times New Roman"/>
                <a:ea typeface="ＭＳ Ｐゴシック"/>
                <a:cs typeface="Arial"/>
              </a:rPr>
              <a:t> </a:t>
            </a:r>
            <a:endParaRPr lang="en-US" sz="4400">
              <a:solidFill>
                <a:schemeClr val="bg1"/>
              </a:solidFill>
              <a:effectLst/>
              <a:latin typeface="Times New Roman"/>
              <a:cs typeface="Arial"/>
            </a:endParaRPr>
          </a:p>
          <a:p>
            <a:pPr>
              <a:spcBef>
                <a:spcPts val="600"/>
              </a:spcBef>
              <a:spcAft>
                <a:spcPts val="1800"/>
              </a:spcAft>
              <a:defRPr/>
            </a:pPr>
            <a:r>
              <a:rPr lang="en-US" altLang="en-US" sz="4400">
                <a:solidFill>
                  <a:schemeClr val="bg1"/>
                </a:solidFill>
                <a:latin typeface="Times New Roman"/>
                <a:ea typeface="Arial" charset="0"/>
                <a:cs typeface="Arial"/>
              </a:rPr>
              <a:t>Sponsors: </a:t>
            </a:r>
            <a:r>
              <a:rPr lang="en-US" sz="4400">
                <a:solidFill>
                  <a:schemeClr val="bg1"/>
                </a:solidFill>
                <a:effectLst/>
                <a:latin typeface="Times New Roman"/>
                <a:ea typeface="ＭＳ Ｐゴシック"/>
                <a:cs typeface="Arial"/>
              </a:rPr>
              <a:t>Gene Yang MD, William Kelly MD, Brian Quaranto MD</a:t>
            </a:r>
          </a:p>
          <a:p>
            <a:pPr>
              <a:spcBef>
                <a:spcPts val="600"/>
              </a:spcBef>
              <a:spcAft>
                <a:spcPts val="1800"/>
              </a:spcAft>
              <a:defRPr/>
            </a:pPr>
            <a:r>
              <a:rPr lang="en-US" sz="4400">
                <a:solidFill>
                  <a:schemeClr val="bg1"/>
                </a:solidFill>
                <a:latin typeface="Times New Roman"/>
                <a:ea typeface="ＭＳ Ｐゴシック"/>
                <a:cs typeface="Arial"/>
              </a:rPr>
              <a:t>Project Advisors: </a:t>
            </a:r>
            <a:r>
              <a:rPr lang="en-US" sz="4400">
                <a:solidFill>
                  <a:schemeClr val="bg1"/>
                </a:solidFill>
                <a:effectLst/>
                <a:latin typeface="Times New Roman"/>
                <a:ea typeface="ＭＳ Ｐゴシック"/>
                <a:cs typeface="Arial"/>
              </a:rPr>
              <a:t>Ciprian N Ionita PhD, Aditya Ashok Bhosale</a:t>
            </a:r>
            <a:r>
              <a:rPr lang="en-US" sz="4400">
                <a:solidFill>
                  <a:schemeClr val="bg1"/>
                </a:solidFill>
                <a:latin typeface="Times New Roman"/>
                <a:ea typeface="ＭＳ Ｐゴシック"/>
                <a:cs typeface="Arial"/>
              </a:rPr>
              <a:t> </a:t>
            </a:r>
            <a:endParaRPr lang="en-US" sz="4400">
              <a:solidFill>
                <a:schemeClr val="bg1"/>
              </a:solidFill>
              <a:effectLst/>
              <a:latin typeface="Times New Roman"/>
              <a:cs typeface="Arial"/>
            </a:endParaRPr>
          </a:p>
        </p:txBody>
      </p:sp>
      <p:sp>
        <p:nvSpPr>
          <p:cNvPr id="7" name="Introduction Textbox"/>
          <p:cNvSpPr txBox="1">
            <a:spLocks noChangeArrowheads="1"/>
          </p:cNvSpPr>
          <p:nvPr/>
        </p:nvSpPr>
        <p:spPr bwMode="auto">
          <a:xfrm>
            <a:off x="434733" y="5841757"/>
            <a:ext cx="10405720" cy="6546857"/>
          </a:xfrm>
          <a:prstGeom prst="rect">
            <a:avLst/>
          </a:prstGeom>
          <a:solidFill>
            <a:schemeClr val="bg1">
              <a:alpha val="63000"/>
            </a:schemeClr>
          </a:solidFill>
          <a:ln>
            <a:noFill/>
          </a:ln>
          <a:effectLst/>
        </p:spPr>
        <p:txBody>
          <a:bodyPr wrap="square" lIns="91440" tIns="45720" rIns="91440" bIns="45720" anchor="t">
            <a:spAutoFit/>
          </a:bodyPr>
          <a:lstStyle>
            <a:lvl1pPr>
              <a:defRPr sz="2900">
                <a:solidFill>
                  <a:schemeClr val="tx1"/>
                </a:solidFill>
                <a:latin typeface="Arial Narrow" charset="0"/>
                <a:ea typeface="ＭＳ Ｐゴシック" charset="-128"/>
              </a:defRPr>
            </a:lvl1pPr>
            <a:lvl2pPr marL="742950" indent="-285750">
              <a:defRPr sz="2900">
                <a:solidFill>
                  <a:schemeClr val="tx1"/>
                </a:solidFill>
                <a:latin typeface="Arial Narrow" charset="0"/>
                <a:ea typeface="ＭＳ Ｐゴシック" charset="-128"/>
              </a:defRPr>
            </a:lvl2pPr>
            <a:lvl3pPr marL="1143000" indent="-228600">
              <a:defRPr sz="2900">
                <a:solidFill>
                  <a:schemeClr val="tx1"/>
                </a:solidFill>
                <a:latin typeface="Arial Narrow" charset="0"/>
                <a:ea typeface="ＭＳ Ｐゴシック" charset="-128"/>
              </a:defRPr>
            </a:lvl3pPr>
            <a:lvl4pPr marL="1600200" indent="-228600">
              <a:defRPr sz="2900">
                <a:solidFill>
                  <a:schemeClr val="tx1"/>
                </a:solidFill>
                <a:latin typeface="Arial Narrow" charset="0"/>
                <a:ea typeface="ＭＳ Ｐゴシック" charset="-128"/>
              </a:defRPr>
            </a:lvl4pPr>
            <a:lvl5pPr marL="2057400" indent="-228600">
              <a:defRPr sz="2900">
                <a:solidFill>
                  <a:schemeClr val="tx1"/>
                </a:solidFill>
                <a:latin typeface="Arial Narrow" charset="0"/>
                <a:ea typeface="ＭＳ Ｐゴシック" charset="-128"/>
              </a:defRPr>
            </a:lvl5pPr>
            <a:lvl6pPr marL="2514600" indent="-228600" eaLnBrk="0" fontAlgn="base" hangingPunct="0">
              <a:spcBef>
                <a:spcPct val="0"/>
              </a:spcBef>
              <a:spcAft>
                <a:spcPct val="0"/>
              </a:spcAft>
              <a:defRPr sz="2900">
                <a:solidFill>
                  <a:schemeClr val="tx1"/>
                </a:solidFill>
                <a:latin typeface="Arial Narrow" charset="0"/>
                <a:ea typeface="ＭＳ Ｐゴシック" charset="-128"/>
              </a:defRPr>
            </a:lvl6pPr>
            <a:lvl7pPr marL="2971800" indent="-228600" eaLnBrk="0" fontAlgn="base" hangingPunct="0">
              <a:spcBef>
                <a:spcPct val="0"/>
              </a:spcBef>
              <a:spcAft>
                <a:spcPct val="0"/>
              </a:spcAft>
              <a:defRPr sz="2900">
                <a:solidFill>
                  <a:schemeClr val="tx1"/>
                </a:solidFill>
                <a:latin typeface="Arial Narrow" charset="0"/>
                <a:ea typeface="ＭＳ Ｐゴシック" charset="-128"/>
              </a:defRPr>
            </a:lvl7pPr>
            <a:lvl8pPr marL="3429000" indent="-228600" eaLnBrk="0" fontAlgn="base" hangingPunct="0">
              <a:spcBef>
                <a:spcPct val="0"/>
              </a:spcBef>
              <a:spcAft>
                <a:spcPct val="0"/>
              </a:spcAft>
              <a:defRPr sz="2900">
                <a:solidFill>
                  <a:schemeClr val="tx1"/>
                </a:solidFill>
                <a:latin typeface="Arial Narrow" charset="0"/>
                <a:ea typeface="ＭＳ Ｐゴシック" charset="-128"/>
              </a:defRPr>
            </a:lvl8pPr>
            <a:lvl9pPr marL="3886200" indent="-228600" eaLnBrk="0" fontAlgn="base" hangingPunct="0">
              <a:spcBef>
                <a:spcPct val="0"/>
              </a:spcBef>
              <a:spcAft>
                <a:spcPct val="0"/>
              </a:spcAft>
              <a:defRPr sz="2900">
                <a:solidFill>
                  <a:schemeClr val="tx1"/>
                </a:solidFill>
                <a:latin typeface="Arial Narrow" charset="0"/>
                <a:ea typeface="ＭＳ Ｐゴシック" charset="-128"/>
              </a:defRPr>
            </a:lvl9pPr>
          </a:lstStyle>
          <a:p>
            <a:pPr>
              <a:lnSpc>
                <a:spcPct val="120000"/>
              </a:lnSpc>
              <a:spcAft>
                <a:spcPts val="1200"/>
              </a:spcAft>
            </a:pPr>
            <a:r>
              <a:rPr lang="en-US" sz="4800" b="1">
                <a:solidFill>
                  <a:srgbClr val="005BBB"/>
                </a:solidFill>
                <a:latin typeface="Times New Roman"/>
                <a:ea typeface="ＭＳ Ｐゴシック"/>
                <a:cs typeface="Times New Roman"/>
              </a:rPr>
              <a:t>Introduction</a:t>
            </a:r>
            <a:endParaRPr lang="en-US"/>
          </a:p>
          <a:p>
            <a:pPr marL="571500" indent="-571500">
              <a:lnSpc>
                <a:spcPct val="120000"/>
              </a:lnSpc>
              <a:spcAft>
                <a:spcPts val="1200"/>
              </a:spcAft>
              <a:buFont typeface="Arial"/>
              <a:buChar char="•"/>
            </a:pPr>
            <a:r>
              <a:rPr lang="en-US" sz="3600">
                <a:latin typeface="Times New Roman"/>
                <a:ea typeface="ＭＳ Ｐゴシック"/>
                <a:cs typeface="Times New Roman"/>
              </a:rPr>
              <a:t>The Intelligent Incentive Spirometer aims to solve the problems and limitations of the current incentive spirometer model. </a:t>
            </a:r>
            <a:endParaRPr lang="en-US" sz="3600">
              <a:latin typeface="Times New Roman"/>
              <a:cs typeface="Times New Roman"/>
            </a:endParaRPr>
          </a:p>
          <a:p>
            <a:pPr marL="571500" indent="-571500">
              <a:lnSpc>
                <a:spcPct val="120000"/>
              </a:lnSpc>
              <a:spcAft>
                <a:spcPts val="1200"/>
              </a:spcAft>
              <a:buFont typeface="Arial"/>
              <a:buChar char="•"/>
            </a:pPr>
            <a:r>
              <a:rPr lang="en-US" sz="3600">
                <a:latin typeface="Times New Roman"/>
                <a:ea typeface="ＭＳ Ｐゴシック"/>
                <a:cs typeface="Times New Roman"/>
              </a:rPr>
              <a:t>The device is tailored towards patients suffering from post-operative pulmonary complications and rib fractures. It is used to diagnose pulmonary disease, measure inhalation/exhalation and improve overall lung health.</a:t>
            </a:r>
            <a:endParaRPr lang="en-US" sz="3600">
              <a:latin typeface="Times New Roman"/>
              <a:cs typeface="Times New Roman"/>
            </a:endParaRPr>
          </a:p>
        </p:txBody>
      </p:sp>
      <p:cxnSp>
        <p:nvCxnSpPr>
          <p:cNvPr id="31" name="Horizontal Section Divider" descr="Horizontal Divider"/>
          <p:cNvCxnSpPr/>
          <p:nvPr/>
        </p:nvCxnSpPr>
        <p:spPr bwMode="auto">
          <a:xfrm flipV="1">
            <a:off x="441726" y="21424796"/>
            <a:ext cx="10077008" cy="1"/>
          </a:xfrm>
          <a:prstGeom prst="line">
            <a:avLst/>
          </a:prstGeom>
          <a:noFill/>
          <a:ln w="25400" cap="flat" cmpd="sng" algn="ctr">
            <a:solidFill>
              <a:schemeClr val="tx1"/>
            </a:solidFill>
            <a:prstDash val="dash"/>
            <a:round/>
            <a:headEnd type="none" w="med" len="med"/>
            <a:tailEnd type="none" w="med" len="med"/>
          </a:ln>
          <a:effectLst/>
        </p:spPr>
      </p:cxnSp>
      <p:sp>
        <p:nvSpPr>
          <p:cNvPr id="9" name="Methods Textbox"/>
          <p:cNvSpPr txBox="1"/>
          <p:nvPr/>
        </p:nvSpPr>
        <p:spPr>
          <a:xfrm>
            <a:off x="11312717" y="5593522"/>
            <a:ext cx="10128393" cy="23854607"/>
          </a:xfrm>
          <a:prstGeom prst="rect">
            <a:avLst/>
          </a:prstGeom>
          <a:solidFill>
            <a:schemeClr val="bg1">
              <a:alpha val="63000"/>
            </a:schemeClr>
          </a:solidFill>
          <a:effectLst/>
        </p:spPr>
        <p:txBody>
          <a:bodyPr wrap="square" lIns="91440" tIns="45720" rIns="91440" bIns="45720" anchor="t">
            <a:spAutoFit/>
          </a:bodyPr>
          <a:lstStyle/>
          <a:p>
            <a:pPr>
              <a:lnSpc>
                <a:spcPct val="120000"/>
              </a:lnSpc>
              <a:spcAft>
                <a:spcPts val="1200"/>
              </a:spcAft>
              <a:defRPr/>
            </a:pPr>
            <a:r>
              <a:rPr lang="en-US" sz="4800" b="1">
                <a:solidFill>
                  <a:srgbClr val="005BBB"/>
                </a:solidFill>
                <a:latin typeface="Times New Roman"/>
                <a:cs typeface="Times New Roman"/>
              </a:rPr>
              <a:t>Methods</a:t>
            </a:r>
            <a:endParaRPr lang="en-US" sz="7250">
              <a:cs typeface="Arial"/>
            </a:endParaRPr>
          </a:p>
          <a:p>
            <a:pPr>
              <a:lnSpc>
                <a:spcPct val="120000"/>
              </a:lnSpc>
              <a:spcAft>
                <a:spcPts val="1000"/>
              </a:spcAft>
              <a:defRPr/>
            </a:pPr>
            <a:r>
              <a:rPr lang="en-US" sz="3600">
                <a:latin typeface="Times New Roman"/>
                <a:ea typeface="Arial" charset="0"/>
                <a:cs typeface="Arial"/>
              </a:rPr>
              <a:t>The battery powers the Arduino which controls  all the other mechanical components. The sensor is placed at the bottom of the spirometer to measure the distance of the moving piston. In return, it quantifies inhalation by displaying peak volumes through the LCD.  </a:t>
            </a:r>
            <a:endParaRPr lang="en-US" sz="3600">
              <a:latin typeface="Times New Roman"/>
              <a:ea typeface="Arial" charset="0"/>
              <a:cs typeface="Arial" charset="0"/>
            </a:endParaRPr>
          </a:p>
          <a:p>
            <a:pPr>
              <a:lnSpc>
                <a:spcPct val="120000"/>
              </a:lnSpc>
              <a:spcBef>
                <a:spcPts val="1200"/>
              </a:spcBef>
              <a:spcAft>
                <a:spcPts val="800"/>
              </a:spcAft>
              <a:defRPr/>
            </a:pPr>
            <a:r>
              <a:rPr lang="en-US" sz="4000" b="1" i="1">
                <a:solidFill>
                  <a:schemeClr val="tx2"/>
                </a:solidFill>
                <a:latin typeface="Times New Roman"/>
                <a:cs typeface="Arial"/>
              </a:rPr>
              <a:t>Time of Flight Sensor VL53L1X</a:t>
            </a:r>
            <a:endParaRPr lang="en-US" sz="3600" i="1">
              <a:solidFill>
                <a:schemeClr val="tx2"/>
              </a:solidFill>
              <a:latin typeface="Times New Roman"/>
              <a:cs typeface="Arial" charset="0"/>
            </a:endParaRPr>
          </a:p>
          <a:p>
            <a:pPr>
              <a:lnSpc>
                <a:spcPct val="120000"/>
              </a:lnSpc>
              <a:spcBef>
                <a:spcPts val="1200"/>
              </a:spcBef>
              <a:spcAft>
                <a:spcPts val="800"/>
              </a:spcAft>
              <a:defRPr/>
            </a:pPr>
            <a:endParaRPr lang="en-US" sz="4000" b="1" i="1">
              <a:solidFill>
                <a:schemeClr val="tx2"/>
              </a:solidFill>
              <a:latin typeface="Times New Roman"/>
              <a:cs typeface="Arial"/>
            </a:endParaRPr>
          </a:p>
          <a:p>
            <a:pPr>
              <a:lnSpc>
                <a:spcPct val="120000"/>
              </a:lnSpc>
              <a:spcBef>
                <a:spcPts val="1200"/>
              </a:spcBef>
              <a:spcAft>
                <a:spcPts val="800"/>
              </a:spcAft>
              <a:defRPr/>
            </a:pPr>
            <a:endParaRPr lang="en-US" sz="4000" b="1" i="1">
              <a:solidFill>
                <a:schemeClr val="tx2"/>
              </a:solidFill>
              <a:latin typeface="Times New Roman"/>
              <a:cs typeface="Arial"/>
            </a:endParaRPr>
          </a:p>
          <a:p>
            <a:pPr>
              <a:lnSpc>
                <a:spcPct val="120000"/>
              </a:lnSpc>
              <a:spcBef>
                <a:spcPts val="1200"/>
              </a:spcBef>
              <a:spcAft>
                <a:spcPts val="800"/>
              </a:spcAft>
              <a:defRPr/>
            </a:pPr>
            <a:endParaRPr lang="en-US" sz="4000" b="1" i="1">
              <a:solidFill>
                <a:schemeClr val="tx2"/>
              </a:solidFill>
              <a:latin typeface="Times New Roman"/>
              <a:cs typeface="Arial"/>
            </a:endParaRPr>
          </a:p>
          <a:p>
            <a:pPr marL="571500" indent="-571500">
              <a:lnSpc>
                <a:spcPct val="120000"/>
              </a:lnSpc>
              <a:spcBef>
                <a:spcPts val="1200"/>
              </a:spcBef>
              <a:spcAft>
                <a:spcPts val="800"/>
              </a:spcAft>
              <a:buFont typeface="Arial"/>
              <a:buChar char="•"/>
              <a:defRPr/>
            </a:pPr>
            <a:r>
              <a:rPr lang="en-US" sz="3600">
                <a:solidFill>
                  <a:srgbClr val="666666"/>
                </a:solidFill>
                <a:latin typeface="Times New Roman"/>
                <a:cs typeface="Arial"/>
              </a:rPr>
              <a:t>Time</a:t>
            </a:r>
            <a:r>
              <a:rPr lang="en-US" sz="3600">
                <a:latin typeface="Times New Roman"/>
                <a:ea typeface="+mn-lt"/>
                <a:cs typeface="+mn-lt"/>
              </a:rPr>
              <a:t> of Flight sensor VL53L1X uses a tiny invisible laser source that measures how long the light takes to travel and bounce back to the sensor to calculate the distance in millimeters.</a:t>
            </a:r>
            <a:endParaRPr lang="en-US" sz="3600">
              <a:latin typeface="Times New Roman"/>
              <a:ea typeface="+mn-lt"/>
              <a:cs typeface="Arial"/>
            </a:endParaRPr>
          </a:p>
          <a:p>
            <a:pPr marL="571500" indent="-571500">
              <a:lnSpc>
                <a:spcPct val="120000"/>
              </a:lnSpc>
              <a:spcBef>
                <a:spcPts val="1200"/>
              </a:spcBef>
              <a:spcAft>
                <a:spcPts val="800"/>
              </a:spcAft>
              <a:buFont typeface="Arial"/>
              <a:buChar char="•"/>
              <a:defRPr/>
            </a:pPr>
            <a:r>
              <a:rPr lang="en-US" sz="3600">
                <a:latin typeface="Times New Roman"/>
                <a:ea typeface="+mn-lt"/>
                <a:cs typeface="Times New Roman"/>
              </a:rPr>
              <a:t>We converted the distance from millimeters to milliliters in volume. </a:t>
            </a:r>
            <a:endParaRPr lang="en-US">
              <a:cs typeface="Arial" panose="020B0604020202020204"/>
            </a:endParaRPr>
          </a:p>
          <a:p>
            <a:pPr marL="571500" indent="-571500">
              <a:lnSpc>
                <a:spcPct val="120000"/>
              </a:lnSpc>
              <a:spcBef>
                <a:spcPts val="1200"/>
              </a:spcBef>
              <a:spcAft>
                <a:spcPts val="800"/>
              </a:spcAft>
              <a:buFont typeface="Arial"/>
              <a:buChar char="•"/>
              <a:defRPr/>
            </a:pPr>
            <a:endParaRPr lang="en-US" sz="3600">
              <a:solidFill>
                <a:srgbClr val="666666"/>
              </a:solidFill>
              <a:latin typeface="Times New Roman"/>
              <a:ea typeface="+mn-lt"/>
              <a:cs typeface="Times New Roman"/>
            </a:endParaRPr>
          </a:p>
          <a:p>
            <a:pPr marL="571500" indent="-571500">
              <a:lnSpc>
                <a:spcPct val="120000"/>
              </a:lnSpc>
              <a:spcBef>
                <a:spcPts val="1200"/>
              </a:spcBef>
              <a:spcAft>
                <a:spcPts val="800"/>
              </a:spcAft>
              <a:buFont typeface="Arial"/>
              <a:buChar char="•"/>
              <a:defRPr/>
            </a:pPr>
            <a:endParaRPr lang="en-US" sz="3600">
              <a:solidFill>
                <a:srgbClr val="666666"/>
              </a:solidFill>
              <a:latin typeface="Times New Roman"/>
              <a:ea typeface="+mn-lt"/>
              <a:cs typeface="Times New Roman"/>
            </a:endParaRPr>
          </a:p>
          <a:p>
            <a:pPr marL="571500" indent="-571500">
              <a:lnSpc>
                <a:spcPct val="120000"/>
              </a:lnSpc>
              <a:spcBef>
                <a:spcPts val="1200"/>
              </a:spcBef>
              <a:spcAft>
                <a:spcPts val="800"/>
              </a:spcAft>
              <a:buFont typeface="Arial"/>
              <a:buChar char="•"/>
              <a:defRPr/>
            </a:pPr>
            <a:endParaRPr lang="en-US" sz="3600">
              <a:solidFill>
                <a:srgbClr val="666666"/>
              </a:solidFill>
              <a:latin typeface="Times New Roman"/>
              <a:ea typeface="+mn-lt"/>
              <a:cs typeface="Times New Roman"/>
            </a:endParaRPr>
          </a:p>
          <a:p>
            <a:pPr marL="571500" indent="-571500">
              <a:lnSpc>
                <a:spcPct val="120000"/>
              </a:lnSpc>
              <a:spcBef>
                <a:spcPts val="1200"/>
              </a:spcBef>
              <a:spcAft>
                <a:spcPts val="800"/>
              </a:spcAft>
              <a:buFont typeface="Arial"/>
              <a:buChar char="•"/>
              <a:defRPr/>
            </a:pPr>
            <a:endParaRPr lang="en-US" sz="3600">
              <a:solidFill>
                <a:srgbClr val="666666"/>
              </a:solidFill>
              <a:latin typeface="Times New Roman"/>
              <a:ea typeface="+mn-lt"/>
              <a:cs typeface="Times New Roman"/>
            </a:endParaRPr>
          </a:p>
          <a:p>
            <a:pPr marL="571500" indent="-571500">
              <a:lnSpc>
                <a:spcPct val="120000"/>
              </a:lnSpc>
              <a:spcBef>
                <a:spcPts val="1200"/>
              </a:spcBef>
              <a:spcAft>
                <a:spcPts val="800"/>
              </a:spcAft>
              <a:buFont typeface="Arial"/>
              <a:buChar char="•"/>
              <a:defRPr/>
            </a:pPr>
            <a:endParaRPr lang="en-US" sz="3600">
              <a:solidFill>
                <a:srgbClr val="666666"/>
              </a:solidFill>
              <a:latin typeface="Times New Roman"/>
              <a:ea typeface="+mn-lt"/>
              <a:cs typeface="Times New Roman"/>
            </a:endParaRPr>
          </a:p>
          <a:p>
            <a:pPr>
              <a:lnSpc>
                <a:spcPct val="120000"/>
              </a:lnSpc>
              <a:spcBef>
                <a:spcPts val="1200"/>
              </a:spcBef>
              <a:spcAft>
                <a:spcPts val="800"/>
              </a:spcAft>
              <a:defRPr/>
            </a:pPr>
            <a:r>
              <a:rPr lang="en-US" sz="4000" b="1" i="1">
                <a:solidFill>
                  <a:schemeClr val="tx2"/>
                </a:solidFill>
                <a:latin typeface="Times New Roman"/>
                <a:ea typeface="+mn-lt"/>
                <a:cs typeface="Times New Roman"/>
              </a:rPr>
              <a:t>Arduino Uno R3</a:t>
            </a:r>
            <a:endParaRPr lang="en-US" sz="4000">
              <a:solidFill>
                <a:schemeClr val="tx2"/>
              </a:solidFill>
              <a:ea typeface="+mn-lt"/>
              <a:cs typeface="+mn-lt"/>
            </a:endParaRPr>
          </a:p>
          <a:p>
            <a:pPr marL="571500" indent="-571500">
              <a:lnSpc>
                <a:spcPct val="120000"/>
              </a:lnSpc>
              <a:buFont typeface="Arial,Sans-Serif"/>
              <a:buChar char="•"/>
              <a:defRPr/>
            </a:pPr>
            <a:r>
              <a:rPr lang="en-US" sz="3600">
                <a:latin typeface="Times New Roman"/>
                <a:ea typeface="+mn-lt"/>
                <a:cs typeface="Times New Roman"/>
              </a:rPr>
              <a:t>High performance, 8-bit microcontroller that consists of a power jack and a USB connection port to transfer or visually view data of spirometry volumes.</a:t>
            </a:r>
            <a:endParaRPr lang="en-US" sz="3600">
              <a:ea typeface="+mn-lt"/>
              <a:cs typeface="+mn-lt"/>
            </a:endParaRPr>
          </a:p>
          <a:p>
            <a:pPr marL="571500" indent="-571500">
              <a:lnSpc>
                <a:spcPct val="120000"/>
              </a:lnSpc>
              <a:buFont typeface="Arial,Sans-Serif"/>
              <a:buChar char="•"/>
              <a:defRPr/>
            </a:pPr>
            <a:r>
              <a:rPr lang="en-US" sz="3600">
                <a:latin typeface="Times New Roman"/>
                <a:ea typeface="+mn-lt"/>
                <a:cs typeface="Times New Roman"/>
              </a:rPr>
              <a:t>Programming through Arduino IDE open source software that runs code through C++ programming language.</a:t>
            </a:r>
            <a:endParaRPr lang="en-US">
              <a:cs typeface="Arial" panose="020B0604020202020204"/>
            </a:endParaRPr>
          </a:p>
        </p:txBody>
      </p:sp>
      <p:cxnSp>
        <p:nvCxnSpPr>
          <p:cNvPr id="32" name="Horizontal Section Divider" descr="Horizontal Divider"/>
          <p:cNvCxnSpPr/>
          <p:nvPr/>
        </p:nvCxnSpPr>
        <p:spPr bwMode="auto">
          <a:xfrm>
            <a:off x="407125" y="29581469"/>
            <a:ext cx="10376263" cy="34834"/>
          </a:xfrm>
          <a:prstGeom prst="line">
            <a:avLst/>
          </a:prstGeom>
          <a:noFill/>
          <a:ln w="25400" cap="flat" cmpd="sng" algn="ctr">
            <a:solidFill>
              <a:schemeClr val="tx1"/>
            </a:solidFill>
            <a:prstDash val="dash"/>
            <a:round/>
            <a:headEnd type="none" w="med" len="med"/>
            <a:tailEnd type="none" w="med" len="med"/>
          </a:ln>
          <a:effectLst/>
        </p:spPr>
      </p:cxnSp>
      <p:cxnSp>
        <p:nvCxnSpPr>
          <p:cNvPr id="33" name="Horizontal Section Divider" descr="Horizontal Divider"/>
          <p:cNvCxnSpPr/>
          <p:nvPr/>
        </p:nvCxnSpPr>
        <p:spPr bwMode="auto">
          <a:xfrm flipV="1">
            <a:off x="22093490" y="21227136"/>
            <a:ext cx="10456817" cy="34834"/>
          </a:xfrm>
          <a:prstGeom prst="line">
            <a:avLst/>
          </a:prstGeom>
          <a:noFill/>
          <a:ln w="25400" cap="flat" cmpd="sng" algn="ctr">
            <a:solidFill>
              <a:schemeClr val="tx1"/>
            </a:solidFill>
            <a:prstDash val="dash"/>
            <a:round/>
            <a:headEnd type="none" w="med" len="med"/>
            <a:tailEnd type="none" w="med" len="med"/>
          </a:ln>
          <a:effectLst/>
        </p:spPr>
      </p:cxnSp>
      <p:sp>
        <p:nvSpPr>
          <p:cNvPr id="37" name="Results Textbox"/>
          <p:cNvSpPr txBox="1"/>
          <p:nvPr/>
        </p:nvSpPr>
        <p:spPr>
          <a:xfrm>
            <a:off x="22220274" y="21425419"/>
            <a:ext cx="9875014" cy="2104102"/>
          </a:xfrm>
          <a:prstGeom prst="rect">
            <a:avLst/>
          </a:prstGeom>
          <a:solidFill>
            <a:schemeClr val="bg1">
              <a:alpha val="63000"/>
            </a:schemeClr>
          </a:solidFill>
          <a:effectLst/>
        </p:spPr>
        <p:txBody>
          <a:bodyPr wrap="square" lIns="91440" tIns="45720" rIns="91440" bIns="45720" anchor="t">
            <a:spAutoFit/>
          </a:bodyPr>
          <a:lstStyle/>
          <a:p>
            <a:pPr>
              <a:lnSpc>
                <a:spcPts val="4600"/>
              </a:lnSpc>
              <a:spcAft>
                <a:spcPts val="1200"/>
              </a:spcAft>
              <a:defRPr/>
            </a:pPr>
            <a:r>
              <a:rPr lang="en-US" sz="4800" b="1">
                <a:solidFill>
                  <a:srgbClr val="005BBB"/>
                </a:solidFill>
                <a:latin typeface="Times New Roman"/>
                <a:cs typeface="Times New Roman"/>
              </a:rPr>
              <a:t>Results</a:t>
            </a:r>
            <a:endParaRPr lang="en-US">
              <a:latin typeface="Times New Roman"/>
              <a:cs typeface="Times New Roman"/>
            </a:endParaRPr>
          </a:p>
          <a:p>
            <a:pPr>
              <a:lnSpc>
                <a:spcPts val="4600"/>
              </a:lnSpc>
              <a:spcBef>
                <a:spcPts val="0"/>
              </a:spcBef>
              <a:spcAft>
                <a:spcPts val="1200"/>
              </a:spcAft>
              <a:defRPr/>
            </a:pPr>
            <a:endParaRPr lang="en-US" sz="4800" b="1">
              <a:solidFill>
                <a:srgbClr val="005BBB"/>
              </a:solidFill>
              <a:latin typeface="Times New Roman"/>
              <a:ea typeface="Arial" charset="0"/>
              <a:cs typeface="Times New Roman"/>
            </a:endParaRPr>
          </a:p>
          <a:p>
            <a:pPr>
              <a:lnSpc>
                <a:spcPts val="4600"/>
              </a:lnSpc>
              <a:spcAft>
                <a:spcPts val="1800"/>
              </a:spcAft>
              <a:defRPr/>
            </a:pPr>
            <a:endParaRPr lang="en-US" sz="2800">
              <a:latin typeface="Arial" charset="0"/>
              <a:ea typeface="Arial" charset="0"/>
              <a:cs typeface="Arial" charset="0"/>
            </a:endParaRPr>
          </a:p>
        </p:txBody>
      </p:sp>
      <p:sp>
        <p:nvSpPr>
          <p:cNvPr id="40" name="Conclusion Analysis Textbox"/>
          <p:cNvSpPr txBox="1"/>
          <p:nvPr/>
        </p:nvSpPr>
        <p:spPr>
          <a:xfrm>
            <a:off x="33116132" y="14813992"/>
            <a:ext cx="9829800" cy="5516062"/>
          </a:xfrm>
          <a:prstGeom prst="rect">
            <a:avLst/>
          </a:prstGeom>
          <a:solidFill>
            <a:schemeClr val="bg1">
              <a:alpha val="63000"/>
            </a:schemeClr>
          </a:solidFill>
          <a:effectLst/>
        </p:spPr>
        <p:txBody>
          <a:bodyPr lIns="91440" tIns="45720" rIns="91440" bIns="45720" anchor="t">
            <a:spAutoFit/>
          </a:bodyPr>
          <a:lstStyle/>
          <a:p>
            <a:pPr>
              <a:lnSpc>
                <a:spcPts val="4600"/>
              </a:lnSpc>
              <a:spcAft>
                <a:spcPts val="1200"/>
              </a:spcAft>
              <a:defRPr/>
            </a:pPr>
            <a:r>
              <a:rPr lang="en-US" sz="4800" b="1">
                <a:solidFill>
                  <a:srgbClr val="005BBB"/>
                </a:solidFill>
                <a:latin typeface="Times New Roman"/>
                <a:cs typeface="Times New Roman"/>
              </a:rPr>
              <a:t>Conclusion</a:t>
            </a:r>
          </a:p>
          <a:p>
            <a:pPr>
              <a:lnSpc>
                <a:spcPts val="4600"/>
              </a:lnSpc>
              <a:spcAft>
                <a:spcPts val="1200"/>
              </a:spcAft>
              <a:defRPr/>
            </a:pPr>
            <a:r>
              <a:rPr lang="en-US" sz="3600">
                <a:latin typeface="Times New Roman"/>
                <a:cs typeface="Arial"/>
              </a:rPr>
              <a:t>The Intelligent Incentive Spirometer will help to increase overall usage and aim to appeal to all populations. Our device, is guaranteed to measure accurate peak volumes through consistent inhalation and expiration by quantifying the value through our display screen. As pulmonary complications arise, we hope to bring feasibility, patient compliance, and overall lung function progression. </a:t>
            </a:r>
          </a:p>
        </p:txBody>
      </p:sp>
      <p:cxnSp>
        <p:nvCxnSpPr>
          <p:cNvPr id="41" name="Horizontal Section Divider" descr="Horizontal Divider"/>
          <p:cNvCxnSpPr/>
          <p:nvPr/>
        </p:nvCxnSpPr>
        <p:spPr bwMode="auto">
          <a:xfrm>
            <a:off x="33072322" y="20775245"/>
            <a:ext cx="9784080" cy="0"/>
          </a:xfrm>
          <a:prstGeom prst="line">
            <a:avLst/>
          </a:prstGeom>
          <a:noFill/>
          <a:ln w="25400" cap="flat" cmpd="sng" algn="ctr">
            <a:solidFill>
              <a:schemeClr val="tx1"/>
            </a:solidFill>
            <a:prstDash val="dash"/>
            <a:round/>
            <a:headEnd type="none" w="med" len="med"/>
            <a:tailEnd type="none" w="med" len="med"/>
          </a:ln>
          <a:effectLst/>
        </p:spPr>
      </p:cxnSp>
      <p:cxnSp>
        <p:nvCxnSpPr>
          <p:cNvPr id="38" name="Horizontal Section Divider" descr="Horizontal Divider"/>
          <p:cNvCxnSpPr/>
          <p:nvPr/>
        </p:nvCxnSpPr>
        <p:spPr bwMode="auto">
          <a:xfrm>
            <a:off x="33116688" y="24898890"/>
            <a:ext cx="9784080" cy="0"/>
          </a:xfrm>
          <a:prstGeom prst="line">
            <a:avLst/>
          </a:prstGeom>
          <a:noFill/>
          <a:ln w="25400" cap="flat" cmpd="sng" algn="ctr">
            <a:solidFill>
              <a:schemeClr val="tx1"/>
            </a:solidFill>
            <a:prstDash val="dash"/>
            <a:round/>
            <a:headEnd type="none" w="med" len="med"/>
            <a:tailEnd type="none" w="med" len="med"/>
          </a:ln>
          <a:effectLst/>
        </p:spPr>
      </p:cxnSp>
      <p:sp>
        <p:nvSpPr>
          <p:cNvPr id="23" name="References Textbox"/>
          <p:cNvSpPr txBox="1"/>
          <p:nvPr/>
        </p:nvSpPr>
        <p:spPr>
          <a:xfrm>
            <a:off x="33134314" y="25415049"/>
            <a:ext cx="10283120" cy="4637423"/>
          </a:xfrm>
          <a:prstGeom prst="rect">
            <a:avLst/>
          </a:prstGeom>
          <a:solidFill>
            <a:schemeClr val="bg1">
              <a:alpha val="63000"/>
            </a:schemeClr>
          </a:solidFill>
          <a:effectLst/>
        </p:spPr>
        <p:txBody>
          <a:bodyPr wrap="square" lIns="91440" tIns="45720" rIns="91440" bIns="45720" anchor="t">
            <a:spAutoFit/>
          </a:bodyPr>
          <a:lstStyle/>
          <a:p>
            <a:pPr>
              <a:lnSpc>
                <a:spcPct val="120000"/>
              </a:lnSpc>
              <a:spcAft>
                <a:spcPts val="1200"/>
              </a:spcAft>
              <a:buClr>
                <a:schemeClr val="tx2"/>
              </a:buClr>
              <a:defRPr/>
            </a:pPr>
            <a:r>
              <a:rPr lang="en-US" sz="4800" b="1">
                <a:solidFill>
                  <a:srgbClr val="005BBB"/>
                </a:solidFill>
                <a:latin typeface="Times New Roman"/>
                <a:cs typeface="Times New Roman"/>
              </a:rPr>
              <a:t>References</a:t>
            </a:r>
            <a:endParaRPr lang="en-US" sz="4800" b="1">
              <a:latin typeface="Times New Roman"/>
              <a:ea typeface="Arial" charset="0"/>
              <a:cs typeface="Times New Roman"/>
            </a:endParaRPr>
          </a:p>
          <a:p>
            <a:pPr marL="457200" indent="-457200">
              <a:lnSpc>
                <a:spcPct val="120000"/>
              </a:lnSpc>
              <a:buClr>
                <a:schemeClr val="tx2"/>
              </a:buClr>
              <a:buAutoNum type="arabicPeriod"/>
              <a:defRPr/>
            </a:pPr>
            <a:r>
              <a:rPr lang="en-US" sz="2400">
                <a:latin typeface="Times New Roman"/>
                <a:ea typeface="+mn-lt"/>
                <a:cs typeface="Arial"/>
              </a:rPr>
              <a:t>  </a:t>
            </a:r>
            <a:r>
              <a:rPr lang="en-US" sz="2400">
                <a:latin typeface="Times New Roman"/>
                <a:ea typeface="+mn-lt"/>
                <a:cs typeface="+mn-lt"/>
              </a:rPr>
              <a:t>Arduino. (2021). </a:t>
            </a:r>
            <a:r>
              <a:rPr lang="en-US" sz="2400" i="1">
                <a:latin typeface="Times New Roman"/>
                <a:ea typeface="+mn-lt"/>
                <a:cs typeface="+mn-lt"/>
              </a:rPr>
              <a:t>Arduino Uno REV3</a:t>
            </a:r>
            <a:r>
              <a:rPr lang="en-US" sz="2400">
                <a:latin typeface="Times New Roman"/>
                <a:ea typeface="+mn-lt"/>
                <a:cs typeface="+mn-lt"/>
              </a:rPr>
              <a:t>. Arduino Online Shop. Retrieved May 1, 2023, from </a:t>
            </a:r>
            <a:r>
              <a:rPr lang="en-US" sz="2400">
                <a:latin typeface="Times New Roman"/>
                <a:ea typeface="+mn-lt"/>
                <a:cs typeface="+mn-lt"/>
                <a:hlinkClick r:id="rId3"/>
              </a:rPr>
              <a:t>https://store-usa.arduino.cc/products/arduino-uno-rev3/?gclid=CjwKCAjwxr2iBhBJEiwAdXECw_zC_4uFGzYWzItNkrJRqx5WwmOvOVdr_OolFxangMfm3WOGFORqjhoC9JoQAvD_BwE</a:t>
            </a:r>
            <a:r>
              <a:rPr lang="en-US" sz="2400">
                <a:latin typeface="Times New Roman"/>
                <a:ea typeface="+mn-lt"/>
                <a:cs typeface="+mn-lt"/>
              </a:rPr>
              <a:t> </a:t>
            </a:r>
            <a:endParaRPr lang="en-US" sz="2400">
              <a:latin typeface="Times New Roman"/>
              <a:ea typeface="+mn-lt"/>
              <a:cs typeface="Arial" charset="0"/>
            </a:endParaRPr>
          </a:p>
          <a:p>
            <a:pPr marL="457200" indent="-457200">
              <a:lnSpc>
                <a:spcPct val="120000"/>
              </a:lnSpc>
              <a:buClr>
                <a:schemeClr val="tx2"/>
              </a:buClr>
              <a:buAutoNum type="arabicPeriod"/>
              <a:defRPr/>
            </a:pPr>
            <a:r>
              <a:rPr lang="en-US" sz="2400" err="1">
                <a:latin typeface="Times New Roman"/>
                <a:ea typeface="+mn-lt"/>
                <a:cs typeface="+mn-lt"/>
              </a:rPr>
              <a:t>Rembor</a:t>
            </a:r>
            <a:r>
              <a:rPr lang="en-US" sz="2400">
                <a:latin typeface="Times New Roman"/>
                <a:ea typeface="+mn-lt"/>
                <a:cs typeface="+mn-lt"/>
              </a:rPr>
              <a:t>, K. (2021, October 27). </a:t>
            </a:r>
            <a:r>
              <a:rPr lang="en-US" sz="2400" i="1">
                <a:latin typeface="Times New Roman"/>
                <a:ea typeface="+mn-lt"/>
                <a:cs typeface="+mn-lt"/>
              </a:rPr>
              <a:t>Adafruit VL53L1X time of Flight Distance Sensor</a:t>
            </a:r>
            <a:r>
              <a:rPr lang="en-US" sz="2400">
                <a:latin typeface="Times New Roman"/>
                <a:ea typeface="+mn-lt"/>
                <a:cs typeface="+mn-lt"/>
              </a:rPr>
              <a:t>. Adafruit Learning System. Retrieved May </a:t>
            </a:r>
            <a:r>
              <a:rPr lang="en-US" sz="2400">
                <a:ea typeface="+mn-lt"/>
                <a:cs typeface="+mn-lt"/>
              </a:rPr>
              <a:t>1, 2023, from </a:t>
            </a:r>
            <a:r>
              <a:rPr lang="en-US" sz="2400">
                <a:ea typeface="+mn-lt"/>
                <a:cs typeface="+mn-lt"/>
                <a:hlinkClick r:id="rId4"/>
              </a:rPr>
              <a:t>https://learn.adafruit.com/adafruit-vl53l1x/overview</a:t>
            </a:r>
            <a:r>
              <a:rPr lang="en-US" sz="2400">
                <a:ea typeface="+mn-lt"/>
                <a:cs typeface="+mn-lt"/>
              </a:rPr>
              <a:t> </a:t>
            </a:r>
            <a:endParaRPr lang="en-US" sz="2400">
              <a:latin typeface="Arial" charset="0"/>
              <a:ea typeface="Arial" charset="0"/>
              <a:cs typeface="Arial" charset="0"/>
            </a:endParaRPr>
          </a:p>
          <a:p>
            <a:pPr>
              <a:lnSpc>
                <a:spcPct val="120000"/>
              </a:lnSpc>
              <a:buClr>
                <a:schemeClr val="tx2"/>
              </a:buClr>
              <a:buAutoNum type="arabicPeriod"/>
              <a:defRPr/>
            </a:pPr>
            <a:endParaRPr lang="en-US" sz="2400">
              <a:latin typeface="Arial"/>
              <a:ea typeface="Arial" charset="0"/>
              <a:cs typeface="Arial" charset="0"/>
            </a:endParaRPr>
          </a:p>
        </p:txBody>
      </p:sp>
      <p:sp>
        <p:nvSpPr>
          <p:cNvPr id="94" name="Contact Information Textbox"/>
          <p:cNvSpPr/>
          <p:nvPr/>
        </p:nvSpPr>
        <p:spPr>
          <a:xfrm>
            <a:off x="33166118" y="30637978"/>
            <a:ext cx="9845516" cy="1803258"/>
          </a:xfrm>
          <a:prstGeom prst="rect">
            <a:avLst/>
          </a:prstGeom>
        </p:spPr>
        <p:txBody>
          <a:bodyPr wrap="square" lIns="91440" tIns="45720" rIns="91440" bIns="45720" anchor="t">
            <a:noAutofit/>
          </a:bodyPr>
          <a:lstStyle/>
          <a:p>
            <a:pPr>
              <a:spcAft>
                <a:spcPts val="800"/>
              </a:spcAft>
              <a:defRPr/>
            </a:pPr>
            <a:r>
              <a:rPr lang="en-US" sz="3600">
                <a:solidFill>
                  <a:schemeClr val="bg1"/>
                </a:solidFill>
                <a:latin typeface="Times New Roman"/>
                <a:ea typeface="Arial" charset="0"/>
                <a:cs typeface="Times New Roman"/>
              </a:rPr>
              <a:t>Department of Biomedical Engineering</a:t>
            </a:r>
            <a:endParaRPr lang="en-US" sz="3600">
              <a:solidFill>
                <a:schemeClr val="bg1"/>
              </a:solidFill>
              <a:latin typeface="Times New Roman"/>
              <a:cs typeface="Times New Roman"/>
            </a:endParaRPr>
          </a:p>
          <a:p>
            <a:pPr>
              <a:spcAft>
                <a:spcPts val="800"/>
              </a:spcAft>
              <a:defRPr/>
            </a:pPr>
            <a:r>
              <a:rPr lang="en-US" sz="3600">
                <a:solidFill>
                  <a:schemeClr val="bg1"/>
                </a:solidFill>
                <a:latin typeface="Times New Roman"/>
                <a:ea typeface="Arial" charset="0"/>
                <a:cs typeface="Times New Roman"/>
              </a:rPr>
              <a:t>School of Engineering and Applied Sciences, University at Buffalo</a:t>
            </a:r>
          </a:p>
          <a:p>
            <a:pPr>
              <a:spcAft>
                <a:spcPts val="800"/>
              </a:spcAft>
              <a:defRPr/>
            </a:pPr>
            <a:endParaRPr lang="en-US" sz="4400">
              <a:solidFill>
                <a:schemeClr val="bg1"/>
              </a:solidFill>
              <a:latin typeface="Times New Roman"/>
              <a:ea typeface="Arial" charset="0"/>
              <a:cs typeface="Times New Roman"/>
            </a:endParaRPr>
          </a:p>
          <a:p>
            <a:pPr>
              <a:spcAft>
                <a:spcPts val="800"/>
              </a:spcAft>
              <a:defRPr/>
            </a:pPr>
            <a:endParaRPr lang="en-US" sz="4400">
              <a:solidFill>
                <a:schemeClr val="bg1"/>
              </a:solidFill>
              <a:latin typeface="Times New Roman"/>
              <a:ea typeface="Arial" charset="0"/>
              <a:cs typeface="Times New Roman"/>
            </a:endParaRPr>
          </a:p>
          <a:p>
            <a:pPr>
              <a:spcAft>
                <a:spcPts val="80"/>
              </a:spcAft>
              <a:defRPr/>
            </a:pPr>
            <a:endParaRPr lang="en-US" altLang="en-US" sz="2800">
              <a:solidFill>
                <a:schemeClr val="bg1"/>
              </a:solidFill>
              <a:ea typeface="Arial" charset="0"/>
              <a:cs typeface="Arial" panose="020B0604020202020204"/>
            </a:endParaRPr>
          </a:p>
        </p:txBody>
      </p:sp>
      <p:sp>
        <p:nvSpPr>
          <p:cNvPr id="6" name="TextBox 5">
            <a:extLst>
              <a:ext uri="{FF2B5EF4-FFF2-40B4-BE49-F238E27FC236}">
                <a16:creationId xmlns:a16="http://schemas.microsoft.com/office/drawing/2014/main" id="{98D1D4D8-D3C4-C912-1F33-7C84E781D477}"/>
              </a:ext>
            </a:extLst>
          </p:cNvPr>
          <p:cNvSpPr txBox="1"/>
          <p:nvPr/>
        </p:nvSpPr>
        <p:spPr>
          <a:xfrm>
            <a:off x="33075828" y="21573971"/>
            <a:ext cx="9788433" cy="302275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20000"/>
              </a:lnSpc>
            </a:pPr>
            <a:r>
              <a:rPr lang="en-US" sz="4800" b="1">
                <a:solidFill>
                  <a:srgbClr val="005BBB"/>
                </a:solidFill>
                <a:latin typeface="Times New Roman"/>
                <a:ea typeface="+mn-lt"/>
                <a:cs typeface="+mn-lt"/>
              </a:rPr>
              <a:t>Future Work</a:t>
            </a:r>
            <a:endParaRPr lang="en-US" sz="7250">
              <a:solidFill>
                <a:srgbClr val="666666"/>
              </a:solidFill>
              <a:latin typeface="Arial" panose="020B0604020202020204"/>
              <a:ea typeface="+mn-lt"/>
              <a:cs typeface="+mn-lt"/>
            </a:endParaRPr>
          </a:p>
          <a:p>
            <a:pPr marL="571500" indent="-571500">
              <a:lnSpc>
                <a:spcPct val="120000"/>
              </a:lnSpc>
              <a:buFont typeface="Arial"/>
              <a:buChar char="•"/>
            </a:pPr>
            <a:r>
              <a:rPr lang="en-US" sz="3600">
                <a:solidFill>
                  <a:srgbClr val="666666"/>
                </a:solidFill>
                <a:latin typeface="Times New Roman"/>
                <a:ea typeface="+mn-lt"/>
                <a:cs typeface="+mn-lt"/>
              </a:rPr>
              <a:t>Bluetooth</a:t>
            </a:r>
            <a:r>
              <a:rPr lang="en-US" sz="3600">
                <a:latin typeface="Times New Roman"/>
                <a:cs typeface="Arial"/>
              </a:rPr>
              <a:t> Connection/App for Data transfer </a:t>
            </a:r>
          </a:p>
          <a:p>
            <a:pPr marL="571500" indent="-571500">
              <a:lnSpc>
                <a:spcPct val="120000"/>
              </a:lnSpc>
              <a:buFont typeface="Arial"/>
              <a:buChar char="•"/>
            </a:pPr>
            <a:r>
              <a:rPr lang="en-US" sz="3600">
                <a:latin typeface="Times New Roman"/>
                <a:cs typeface="Arial"/>
              </a:rPr>
              <a:t>SD Card for Data Logger within the device</a:t>
            </a:r>
          </a:p>
          <a:p>
            <a:pPr marL="571500" indent="-571500">
              <a:lnSpc>
                <a:spcPct val="120000"/>
              </a:lnSpc>
              <a:buFont typeface="Arial"/>
              <a:buChar char="•"/>
            </a:pPr>
            <a:r>
              <a:rPr lang="en-US" sz="3600">
                <a:latin typeface="Times New Roman"/>
                <a:cs typeface="Arial"/>
              </a:rPr>
              <a:t>More Incentives: Buzzer/Alarm</a:t>
            </a:r>
          </a:p>
        </p:txBody>
      </p:sp>
      <p:sp>
        <p:nvSpPr>
          <p:cNvPr id="262" name="TextBox 261">
            <a:extLst>
              <a:ext uri="{FF2B5EF4-FFF2-40B4-BE49-F238E27FC236}">
                <a16:creationId xmlns:a16="http://schemas.microsoft.com/office/drawing/2014/main" id="{1E08F938-C7D0-35DE-9E36-26B0D35A0739}"/>
              </a:ext>
            </a:extLst>
          </p:cNvPr>
          <p:cNvSpPr txBox="1"/>
          <p:nvPr/>
        </p:nvSpPr>
        <p:spPr>
          <a:xfrm>
            <a:off x="424363" y="22794325"/>
            <a:ext cx="10063449" cy="623908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lnSpc>
                <a:spcPct val="120000"/>
              </a:lnSpc>
            </a:pPr>
            <a:r>
              <a:rPr lang="en-US" sz="4800" b="1">
                <a:solidFill>
                  <a:schemeClr val="tx2"/>
                </a:solidFill>
                <a:latin typeface="Times New Roman"/>
                <a:cs typeface="Times New Roman"/>
              </a:rPr>
              <a:t>Materials</a:t>
            </a:r>
            <a:endParaRPr lang="en-US" sz="7250">
              <a:solidFill>
                <a:schemeClr val="tx2"/>
              </a:solidFill>
              <a:latin typeface="Times New Roman"/>
              <a:cs typeface="Times New Roman"/>
            </a:endParaRPr>
          </a:p>
          <a:p>
            <a:pPr>
              <a:lnSpc>
                <a:spcPct val="120000"/>
              </a:lnSpc>
              <a:buFont typeface="Arial"/>
              <a:buChar char="•"/>
            </a:pPr>
            <a:r>
              <a:rPr lang="en-US" sz="3600">
                <a:latin typeface="Times New Roman"/>
                <a:ea typeface="+mn-lt"/>
                <a:cs typeface="+mn-lt"/>
              </a:rPr>
              <a:t>Arduino Uno R3</a:t>
            </a:r>
            <a:endParaRPr lang="en-US" sz="3600">
              <a:solidFill>
                <a:schemeClr val="tx2"/>
              </a:solidFill>
              <a:latin typeface="Times New Roman"/>
              <a:cs typeface="Times New Roman"/>
            </a:endParaRPr>
          </a:p>
          <a:p>
            <a:pPr>
              <a:lnSpc>
                <a:spcPct val="120000"/>
              </a:lnSpc>
              <a:buFont typeface="Arial"/>
              <a:buChar char="•"/>
            </a:pPr>
            <a:r>
              <a:rPr lang="en-US" sz="3600">
                <a:latin typeface="Times New Roman"/>
                <a:ea typeface="+mn-lt"/>
                <a:cs typeface="+mn-lt"/>
              </a:rPr>
              <a:t>Arduino Uno R3 Prototyping shield</a:t>
            </a:r>
            <a:endParaRPr lang="en-US" sz="3600" err="1">
              <a:latin typeface="Times New Roman"/>
              <a:cs typeface="Arial"/>
            </a:endParaRPr>
          </a:p>
          <a:p>
            <a:pPr>
              <a:lnSpc>
                <a:spcPct val="120000"/>
              </a:lnSpc>
              <a:buFont typeface="Arial"/>
              <a:buChar char="•"/>
            </a:pPr>
            <a:r>
              <a:rPr lang="en-US" sz="3600">
                <a:latin typeface="Times New Roman"/>
                <a:ea typeface="+mn-lt"/>
                <a:cs typeface="+mn-lt"/>
              </a:rPr>
              <a:t>16X2 LCD display</a:t>
            </a:r>
            <a:endParaRPr lang="en-US" sz="3600">
              <a:latin typeface="Times New Roman"/>
              <a:cs typeface="Arial"/>
            </a:endParaRPr>
          </a:p>
          <a:p>
            <a:pPr>
              <a:lnSpc>
                <a:spcPct val="120000"/>
              </a:lnSpc>
              <a:buFont typeface="Arial"/>
              <a:buChar char="•"/>
            </a:pPr>
            <a:r>
              <a:rPr lang="en-US" sz="3600">
                <a:latin typeface="Times New Roman"/>
                <a:ea typeface="+mn-lt"/>
                <a:cs typeface="+mn-lt"/>
              </a:rPr>
              <a:t>VL53L1X Time of flight distance sensor</a:t>
            </a:r>
            <a:endParaRPr lang="en-US" sz="3600">
              <a:latin typeface="Times New Roman"/>
              <a:cs typeface="Arial"/>
            </a:endParaRPr>
          </a:p>
          <a:p>
            <a:pPr>
              <a:lnSpc>
                <a:spcPct val="120000"/>
              </a:lnSpc>
              <a:buFont typeface="Arial"/>
              <a:buChar char="•"/>
            </a:pPr>
            <a:r>
              <a:rPr lang="en-US" sz="3600">
                <a:latin typeface="Times New Roman"/>
                <a:ea typeface="+mn-lt"/>
                <a:cs typeface="+mn-lt"/>
              </a:rPr>
              <a:t>Female-Male/Male-Male wires</a:t>
            </a:r>
            <a:endParaRPr lang="en-US" sz="3600">
              <a:latin typeface="Times New Roman"/>
              <a:cs typeface="Arial"/>
            </a:endParaRPr>
          </a:p>
          <a:p>
            <a:pPr>
              <a:lnSpc>
                <a:spcPct val="120000"/>
              </a:lnSpc>
              <a:buFont typeface="Arial"/>
              <a:buChar char="•"/>
            </a:pPr>
            <a:r>
              <a:rPr lang="en-US" sz="3600">
                <a:latin typeface="Times New Roman"/>
                <a:ea typeface="+mn-lt"/>
                <a:cs typeface="+mn-lt"/>
              </a:rPr>
              <a:t>Potentiometer</a:t>
            </a:r>
            <a:endParaRPr lang="en-US" sz="3600">
              <a:latin typeface="Times New Roman"/>
              <a:cs typeface="Arial"/>
            </a:endParaRPr>
          </a:p>
          <a:p>
            <a:pPr>
              <a:lnSpc>
                <a:spcPct val="120000"/>
              </a:lnSpc>
              <a:buFont typeface="Arial"/>
              <a:buChar char="•"/>
            </a:pPr>
            <a:r>
              <a:rPr lang="en-US" sz="3600">
                <a:latin typeface="Times New Roman"/>
                <a:ea typeface="+mn-lt"/>
                <a:cs typeface="+mn-lt"/>
              </a:rPr>
              <a:t>9V battery holder/9V battery</a:t>
            </a:r>
            <a:endParaRPr lang="en-US" sz="3600">
              <a:latin typeface="Times New Roman"/>
              <a:cs typeface="Arial"/>
            </a:endParaRPr>
          </a:p>
          <a:p>
            <a:pPr>
              <a:lnSpc>
                <a:spcPct val="120000"/>
              </a:lnSpc>
              <a:buFont typeface="Arial"/>
              <a:buChar char="•"/>
            </a:pPr>
            <a:r>
              <a:rPr lang="en-US" sz="3600">
                <a:latin typeface="Times New Roman"/>
                <a:ea typeface="+mn-lt"/>
                <a:cs typeface="+mn-lt"/>
              </a:rPr>
              <a:t>PLA 3D printed housing unit </a:t>
            </a:r>
            <a:endParaRPr lang="en-US" sz="3600">
              <a:latin typeface="Times New Roman"/>
              <a:cs typeface="Arial"/>
            </a:endParaRPr>
          </a:p>
        </p:txBody>
      </p:sp>
      <p:pic>
        <p:nvPicPr>
          <p:cNvPr id="1036" name="Picture 1036" descr="housingunit1.png">
            <a:extLst>
              <a:ext uri="{FF2B5EF4-FFF2-40B4-BE49-F238E27FC236}">
                <a16:creationId xmlns:a16="http://schemas.microsoft.com/office/drawing/2014/main" id="{5259AAD2-E1B5-D41B-ECAE-DFE03D0E8418}"/>
              </a:ext>
            </a:extLst>
          </p:cNvPr>
          <p:cNvPicPr>
            <a:picLocks noChangeAspect="1"/>
          </p:cNvPicPr>
          <p:nvPr/>
        </p:nvPicPr>
        <p:blipFill>
          <a:blip r:embed="rId5"/>
          <a:stretch>
            <a:fillRect/>
          </a:stretch>
        </p:blipFill>
        <p:spPr>
          <a:xfrm>
            <a:off x="22259227" y="5830415"/>
            <a:ext cx="10133363" cy="5333584"/>
          </a:xfrm>
          <a:prstGeom prst="rect">
            <a:avLst/>
          </a:prstGeom>
        </p:spPr>
      </p:pic>
      <p:sp>
        <p:nvSpPr>
          <p:cNvPr id="1037" name="TextBox 1036">
            <a:extLst>
              <a:ext uri="{FF2B5EF4-FFF2-40B4-BE49-F238E27FC236}">
                <a16:creationId xmlns:a16="http://schemas.microsoft.com/office/drawing/2014/main" id="{40D8D6E5-BA34-4223-7A4C-060E6B78E5D0}"/>
              </a:ext>
            </a:extLst>
          </p:cNvPr>
          <p:cNvSpPr txBox="1"/>
          <p:nvPr/>
        </p:nvSpPr>
        <p:spPr>
          <a:xfrm>
            <a:off x="21944735" y="11492620"/>
            <a:ext cx="10353865" cy="5386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900" i="1">
                <a:latin typeface="Times New Roman"/>
                <a:cs typeface="Times New Roman"/>
              </a:rPr>
              <a:t>Fig.1. CAD Drawings and Dimensions (mm) of Housing Unit</a:t>
            </a:r>
            <a:endParaRPr lang="en-US" sz="3000" i="1">
              <a:cs typeface="Arial" panose="020B0604020202020204"/>
            </a:endParaRPr>
          </a:p>
        </p:txBody>
      </p:sp>
      <p:sp>
        <p:nvSpPr>
          <p:cNvPr id="19" name="TextBox 18">
            <a:extLst>
              <a:ext uri="{FF2B5EF4-FFF2-40B4-BE49-F238E27FC236}">
                <a16:creationId xmlns:a16="http://schemas.microsoft.com/office/drawing/2014/main" id="{1820942E-DBA9-8255-810A-341896E0CB9C}"/>
              </a:ext>
            </a:extLst>
          </p:cNvPr>
          <p:cNvSpPr txBox="1"/>
          <p:nvPr/>
        </p:nvSpPr>
        <p:spPr>
          <a:xfrm flipV="1">
            <a:off x="12500142" y="20646337"/>
            <a:ext cx="8278702" cy="120032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571500" indent="-571500">
              <a:buFont typeface="Arial,Sans-Serif"/>
              <a:buChar char="•"/>
            </a:pPr>
            <a:endParaRPr lang="en-US" sz="3600">
              <a:latin typeface="Times New Roman"/>
              <a:ea typeface="+mn-lt"/>
              <a:cs typeface="Times New Roman"/>
            </a:endParaRPr>
          </a:p>
          <a:p>
            <a:pPr marL="571500" indent="-571500">
              <a:buFont typeface="Arial,Sans-Serif"/>
              <a:buChar char="•"/>
            </a:pPr>
            <a:endParaRPr lang="en-US" sz="3600">
              <a:solidFill>
                <a:srgbClr val="666666"/>
              </a:solidFill>
              <a:latin typeface="Times New Roman"/>
              <a:cs typeface="Times New Roman"/>
            </a:endParaRPr>
          </a:p>
        </p:txBody>
      </p:sp>
      <p:pic>
        <p:nvPicPr>
          <p:cNvPr id="14" name="Picture 14">
            <a:extLst>
              <a:ext uri="{FF2B5EF4-FFF2-40B4-BE49-F238E27FC236}">
                <a16:creationId xmlns:a16="http://schemas.microsoft.com/office/drawing/2014/main" id="{3334FB89-2146-B6BD-E791-D569596B0457}"/>
              </a:ext>
            </a:extLst>
          </p:cNvPr>
          <p:cNvPicPr>
            <a:picLocks noChangeAspect="1"/>
          </p:cNvPicPr>
          <p:nvPr/>
        </p:nvPicPr>
        <p:blipFill>
          <a:blip r:embed="rId6"/>
          <a:stretch>
            <a:fillRect/>
          </a:stretch>
        </p:blipFill>
        <p:spPr>
          <a:xfrm>
            <a:off x="22087752" y="12010116"/>
            <a:ext cx="10462264" cy="8331295"/>
          </a:xfrm>
          <a:prstGeom prst="rect">
            <a:avLst/>
          </a:prstGeom>
        </p:spPr>
      </p:pic>
      <p:sp>
        <p:nvSpPr>
          <p:cNvPr id="20" name="TextBox 19">
            <a:extLst>
              <a:ext uri="{FF2B5EF4-FFF2-40B4-BE49-F238E27FC236}">
                <a16:creationId xmlns:a16="http://schemas.microsoft.com/office/drawing/2014/main" id="{22ACF127-5683-9CEF-929E-088D0B7B3168}"/>
              </a:ext>
            </a:extLst>
          </p:cNvPr>
          <p:cNvSpPr txBox="1"/>
          <p:nvPr/>
        </p:nvSpPr>
        <p:spPr>
          <a:xfrm>
            <a:off x="23339932" y="20339086"/>
            <a:ext cx="7668836" cy="5386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900" i="1">
                <a:latin typeface="Times New Roman"/>
                <a:cs typeface="Arial"/>
              </a:rPr>
              <a:t>Fig. 2. Schematic of components in Housing Unit</a:t>
            </a:r>
            <a:endParaRPr lang="en-US" sz="7250" i="1">
              <a:cs typeface="Arial"/>
            </a:endParaRPr>
          </a:p>
        </p:txBody>
      </p:sp>
      <p:pic>
        <p:nvPicPr>
          <p:cNvPr id="4" name="Picture 4" descr="IMG_0258-PhotoRoom.png-PhotoRoom.png">
            <a:extLst>
              <a:ext uri="{FF2B5EF4-FFF2-40B4-BE49-F238E27FC236}">
                <a16:creationId xmlns:a16="http://schemas.microsoft.com/office/drawing/2014/main" id="{0976277C-FB44-7127-07F9-9576187EC7AB}"/>
              </a:ext>
            </a:extLst>
          </p:cNvPr>
          <p:cNvPicPr>
            <a:picLocks noChangeAspect="1"/>
          </p:cNvPicPr>
          <p:nvPr/>
        </p:nvPicPr>
        <p:blipFill>
          <a:blip r:embed="rId7"/>
          <a:stretch>
            <a:fillRect/>
          </a:stretch>
        </p:blipFill>
        <p:spPr>
          <a:xfrm>
            <a:off x="3512031" y="15138000"/>
            <a:ext cx="4286302" cy="6110915"/>
          </a:xfrm>
          <a:prstGeom prst="rect">
            <a:avLst/>
          </a:prstGeom>
        </p:spPr>
      </p:pic>
      <p:pic>
        <p:nvPicPr>
          <p:cNvPr id="2" name="Picture 2">
            <a:extLst>
              <a:ext uri="{FF2B5EF4-FFF2-40B4-BE49-F238E27FC236}">
                <a16:creationId xmlns:a16="http://schemas.microsoft.com/office/drawing/2014/main" id="{4C45C0E9-AA31-35EC-8C8A-C2FE6DA40450}"/>
              </a:ext>
            </a:extLst>
          </p:cNvPr>
          <p:cNvPicPr>
            <a:picLocks noChangeAspect="1"/>
          </p:cNvPicPr>
          <p:nvPr/>
        </p:nvPicPr>
        <p:blipFill>
          <a:blip r:embed="rId8"/>
          <a:stretch>
            <a:fillRect/>
          </a:stretch>
        </p:blipFill>
        <p:spPr>
          <a:xfrm>
            <a:off x="22054745" y="22257640"/>
            <a:ext cx="10472656" cy="7293114"/>
          </a:xfrm>
          <a:prstGeom prst="rect">
            <a:avLst/>
          </a:prstGeom>
        </p:spPr>
      </p:pic>
      <p:sp>
        <p:nvSpPr>
          <p:cNvPr id="3" name="TextBox 2">
            <a:extLst>
              <a:ext uri="{FF2B5EF4-FFF2-40B4-BE49-F238E27FC236}">
                <a16:creationId xmlns:a16="http://schemas.microsoft.com/office/drawing/2014/main" id="{2610BBF6-F4C2-5E9D-3577-3B277A235747}"/>
              </a:ext>
            </a:extLst>
          </p:cNvPr>
          <p:cNvSpPr txBox="1"/>
          <p:nvPr/>
        </p:nvSpPr>
        <p:spPr>
          <a:xfrm>
            <a:off x="385004" y="11764558"/>
            <a:ext cx="10457502" cy="335771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ct val="120000"/>
              </a:lnSpc>
            </a:pPr>
            <a:endParaRPr lang="en-US" sz="3600">
              <a:latin typeface="Times New Roman"/>
              <a:cs typeface="Times New Roman"/>
            </a:endParaRPr>
          </a:p>
          <a:p>
            <a:pPr marL="571500" indent="-571500">
              <a:lnSpc>
                <a:spcPct val="120000"/>
              </a:lnSpc>
              <a:buFont typeface="Arial"/>
              <a:buChar char="•"/>
            </a:pPr>
            <a:r>
              <a:rPr lang="en-US" sz="3600">
                <a:latin typeface="Times New Roman"/>
                <a:cs typeface="Times New Roman"/>
              </a:rPr>
              <a:t>Our device will combat all of the technological gaps in the current incentive model while still maintaining a level of rehabilitation that will reduce postoperative pulmonary complications in patients. </a:t>
            </a:r>
            <a:endParaRPr lang="en-US" sz="3600">
              <a:cs typeface="Arial"/>
            </a:endParaRPr>
          </a:p>
        </p:txBody>
      </p:sp>
      <p:sp>
        <p:nvSpPr>
          <p:cNvPr id="5" name="TextBox 4">
            <a:extLst>
              <a:ext uri="{FF2B5EF4-FFF2-40B4-BE49-F238E27FC236}">
                <a16:creationId xmlns:a16="http://schemas.microsoft.com/office/drawing/2014/main" id="{77C32DE6-50CE-84D8-1FC0-B96EBCE46986}"/>
              </a:ext>
            </a:extLst>
          </p:cNvPr>
          <p:cNvSpPr txBox="1"/>
          <p:nvPr/>
        </p:nvSpPr>
        <p:spPr>
          <a:xfrm>
            <a:off x="23158063" y="29584123"/>
            <a:ext cx="8381157" cy="5386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900" i="1">
                <a:latin typeface="Times New Roman"/>
                <a:cs typeface="Arial"/>
              </a:rPr>
              <a:t>Fig. 3. Time of Flight Sensor Data during Sitting Trial </a:t>
            </a:r>
            <a:endParaRPr lang="en-US" sz="2900" i="1">
              <a:latin typeface="Times New Roman"/>
              <a:cs typeface="Times New Roman"/>
            </a:endParaRPr>
          </a:p>
        </p:txBody>
      </p:sp>
      <p:pic>
        <p:nvPicPr>
          <p:cNvPr id="8" name="Picture 9">
            <a:extLst>
              <a:ext uri="{FF2B5EF4-FFF2-40B4-BE49-F238E27FC236}">
                <a16:creationId xmlns:a16="http://schemas.microsoft.com/office/drawing/2014/main" id="{03F7DF69-2619-00C9-9F52-3924CC6C27A6}"/>
              </a:ext>
            </a:extLst>
          </p:cNvPr>
          <p:cNvPicPr>
            <a:picLocks noChangeAspect="1"/>
          </p:cNvPicPr>
          <p:nvPr/>
        </p:nvPicPr>
        <p:blipFill>
          <a:blip r:embed="rId9"/>
          <a:stretch>
            <a:fillRect/>
          </a:stretch>
        </p:blipFill>
        <p:spPr>
          <a:xfrm>
            <a:off x="33151487" y="5566528"/>
            <a:ext cx="10397117" cy="7683714"/>
          </a:xfrm>
          <a:prstGeom prst="rect">
            <a:avLst/>
          </a:prstGeom>
        </p:spPr>
      </p:pic>
      <p:pic>
        <p:nvPicPr>
          <p:cNvPr id="10" name="Picture 10" descr="IMG_0191-PhotoRoom.png-PhotoRoom.png">
            <a:extLst>
              <a:ext uri="{FF2B5EF4-FFF2-40B4-BE49-F238E27FC236}">
                <a16:creationId xmlns:a16="http://schemas.microsoft.com/office/drawing/2014/main" id="{DAE977FA-EF96-0EE7-08F4-0977642CF3E3}"/>
              </a:ext>
            </a:extLst>
          </p:cNvPr>
          <p:cNvPicPr>
            <a:picLocks noChangeAspect="1"/>
          </p:cNvPicPr>
          <p:nvPr/>
        </p:nvPicPr>
        <p:blipFill>
          <a:blip r:embed="rId10"/>
          <a:stretch>
            <a:fillRect/>
          </a:stretch>
        </p:blipFill>
        <p:spPr>
          <a:xfrm>
            <a:off x="7650480" y="21565598"/>
            <a:ext cx="3230880" cy="4284617"/>
          </a:xfrm>
          <a:prstGeom prst="rect">
            <a:avLst/>
          </a:prstGeom>
        </p:spPr>
      </p:pic>
      <p:pic>
        <p:nvPicPr>
          <p:cNvPr id="11" name="Picture 11" descr="time of flight -PhotoRoom.png-PhotoRoom.png">
            <a:extLst>
              <a:ext uri="{FF2B5EF4-FFF2-40B4-BE49-F238E27FC236}">
                <a16:creationId xmlns:a16="http://schemas.microsoft.com/office/drawing/2014/main" id="{DF31EE89-3159-AB9E-722B-F1CF40ABF9EE}"/>
              </a:ext>
            </a:extLst>
          </p:cNvPr>
          <p:cNvPicPr>
            <a:picLocks noChangeAspect="1"/>
          </p:cNvPicPr>
          <p:nvPr/>
        </p:nvPicPr>
        <p:blipFill>
          <a:blip r:embed="rId11"/>
          <a:stretch>
            <a:fillRect/>
          </a:stretch>
        </p:blipFill>
        <p:spPr>
          <a:xfrm>
            <a:off x="14199325" y="12085702"/>
            <a:ext cx="3997234" cy="2894837"/>
          </a:xfrm>
          <a:prstGeom prst="rect">
            <a:avLst/>
          </a:prstGeom>
        </p:spPr>
      </p:pic>
      <p:pic>
        <p:nvPicPr>
          <p:cNvPr id="12" name="Picture 12" descr="IMG_0198-PhotoRoom.png-PhotoRoom.png">
            <a:extLst>
              <a:ext uri="{FF2B5EF4-FFF2-40B4-BE49-F238E27FC236}">
                <a16:creationId xmlns:a16="http://schemas.microsoft.com/office/drawing/2014/main" id="{E5111B07-468A-D7F6-4323-DFD87553499A}"/>
              </a:ext>
            </a:extLst>
          </p:cNvPr>
          <p:cNvPicPr>
            <a:picLocks noChangeAspect="1"/>
          </p:cNvPicPr>
          <p:nvPr/>
        </p:nvPicPr>
        <p:blipFill>
          <a:blip r:embed="rId12"/>
          <a:stretch>
            <a:fillRect/>
          </a:stretch>
        </p:blipFill>
        <p:spPr>
          <a:xfrm>
            <a:off x="11750052" y="19033346"/>
            <a:ext cx="5932173" cy="4385909"/>
          </a:xfrm>
          <a:prstGeom prst="rect">
            <a:avLst/>
          </a:prstGeom>
        </p:spPr>
      </p:pic>
      <p:sp>
        <p:nvSpPr>
          <p:cNvPr id="13" name="TextBox 12">
            <a:extLst>
              <a:ext uri="{FF2B5EF4-FFF2-40B4-BE49-F238E27FC236}">
                <a16:creationId xmlns:a16="http://schemas.microsoft.com/office/drawing/2014/main" id="{52327F88-238D-C4FB-A9D4-242B759F233E}"/>
              </a:ext>
            </a:extLst>
          </p:cNvPr>
          <p:cNvSpPr txBox="1"/>
          <p:nvPr/>
        </p:nvSpPr>
        <p:spPr>
          <a:xfrm>
            <a:off x="33371751" y="13248902"/>
            <a:ext cx="9605554" cy="5386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900" i="1">
                <a:latin typeface="Times New Roman"/>
              </a:rPr>
              <a:t>Fig. 4. Time of Flight Sensor Data during Standing Trial </a:t>
            </a:r>
            <a:endParaRPr lang="en-US" sz="2900" i="1">
              <a:cs typeface="Arial" panose="020B0604020202020204"/>
            </a:endParaRPr>
          </a:p>
        </p:txBody>
      </p:sp>
      <p:cxnSp>
        <p:nvCxnSpPr>
          <p:cNvPr id="15" name="Horizontal Section Divider" descr="Horizontal Divider">
            <a:extLst>
              <a:ext uri="{FF2B5EF4-FFF2-40B4-BE49-F238E27FC236}">
                <a16:creationId xmlns:a16="http://schemas.microsoft.com/office/drawing/2014/main" id="{F6C78A4A-7EC8-C05E-4F87-A5F98D609D58}"/>
              </a:ext>
            </a:extLst>
          </p:cNvPr>
          <p:cNvCxnSpPr>
            <a:cxnSpLocks/>
          </p:cNvCxnSpPr>
          <p:nvPr/>
        </p:nvCxnSpPr>
        <p:spPr bwMode="auto">
          <a:xfrm>
            <a:off x="33211659" y="14087062"/>
            <a:ext cx="9784080" cy="0"/>
          </a:xfrm>
          <a:prstGeom prst="line">
            <a:avLst/>
          </a:prstGeom>
          <a:noFill/>
          <a:ln w="25400" cap="flat" cmpd="sng" algn="ctr">
            <a:solidFill>
              <a:schemeClr val="tx1"/>
            </a:solidFill>
            <a:prstDash val="dash"/>
            <a:round/>
            <a:headEnd type="none" w="med" len="med"/>
            <a:tailEnd type="none" w="med" len="med"/>
          </a:ln>
          <a:effectLst/>
        </p:spPr>
      </p:cxnSp>
      <p:pic>
        <p:nvPicPr>
          <p:cNvPr id="16" name="Picture 16" descr="arduino-PhotoRoom.png-PhotoRoom.png">
            <a:extLst>
              <a:ext uri="{FF2B5EF4-FFF2-40B4-BE49-F238E27FC236}">
                <a16:creationId xmlns:a16="http://schemas.microsoft.com/office/drawing/2014/main" id="{F2868F80-DC20-81F2-735D-3C2A0F6D0050}"/>
              </a:ext>
            </a:extLst>
          </p:cNvPr>
          <p:cNvPicPr>
            <a:picLocks noChangeAspect="1"/>
          </p:cNvPicPr>
          <p:nvPr/>
        </p:nvPicPr>
        <p:blipFill>
          <a:blip r:embed="rId13"/>
          <a:stretch>
            <a:fillRect/>
          </a:stretch>
        </p:blipFill>
        <p:spPr>
          <a:xfrm>
            <a:off x="17960082" y="22911283"/>
            <a:ext cx="2394858" cy="1567076"/>
          </a:xfrm>
          <a:prstGeom prst="rect">
            <a:avLst/>
          </a:prstGeom>
        </p:spPr>
      </p:pic>
    </p:spTree>
    <p:extLst>
      <p:ext uri="{BB962C8B-B14F-4D97-AF65-F5344CB8AC3E}">
        <p14:creationId xmlns:p14="http://schemas.microsoft.com/office/powerpoint/2010/main" val="109865799"/>
      </p:ext>
    </p:extLst>
  </p:cSld>
  <p:clrMapOvr>
    <a:masterClrMapping/>
  </p:clrMapOvr>
</p:sld>
</file>

<file path=ppt/theme/theme1.xml><?xml version="1.0" encoding="utf-8"?>
<a:theme xmlns:a="http://schemas.openxmlformats.org/drawingml/2006/main" name="Research Poster Template">
  <a:themeElements>
    <a:clrScheme name="UB Color Palette">
      <a:dk1>
        <a:srgbClr val="666666"/>
      </a:dk1>
      <a:lt1>
        <a:srgbClr val="FFFFFF"/>
      </a:lt1>
      <a:dk2>
        <a:srgbClr val="005BBB"/>
      </a:dk2>
      <a:lt2>
        <a:srgbClr val="FFFFFF"/>
      </a:lt2>
      <a:accent1>
        <a:srgbClr val="005BBB"/>
      </a:accent1>
      <a:accent2>
        <a:srgbClr val="41B6E6"/>
      </a:accent2>
      <a:accent3>
        <a:srgbClr val="E56D54"/>
      </a:accent3>
      <a:accent4>
        <a:srgbClr val="666666"/>
      </a:accent4>
      <a:accent5>
        <a:srgbClr val="007681"/>
      </a:accent5>
      <a:accent6>
        <a:srgbClr val="003E51"/>
      </a:accent6>
      <a:hlink>
        <a:srgbClr val="186BB7"/>
      </a:hlink>
      <a:folHlink>
        <a:srgbClr val="D86A4E"/>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ST Accessible" id="{BC02AB42-924F-614D-9F02-5DAD031142A4}" vid="{CEC2668D-C73A-D648-809C-2002B42E64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Research Poster Template</Template>
  <TotalTime>0</TotalTime>
  <Words>531</Words>
  <Application>Microsoft Macintosh PowerPoint</Application>
  <PresentationFormat>Custom</PresentationFormat>
  <Paragraphs>52</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Arial Narrow</vt:lpstr>
      <vt:lpstr>Arial,Sans-Serif</vt:lpstr>
      <vt:lpstr>Calibri</vt:lpstr>
      <vt:lpstr>System Font Regular</vt:lpstr>
      <vt:lpstr>Times New Roman</vt:lpstr>
      <vt:lpstr>Research Poster Template</vt:lpstr>
      <vt:lpstr>PowerPoint Presentation</vt:lpstr>
    </vt:vector>
  </TitlesOfParts>
  <Manager/>
  <Company/>
  <LinksUpToDate>false</LinksUpToDate>
  <SharedDoc>false</SharedDoc>
  <HyperlinkBase>www.buffalo.edu/brand</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Microsoft Office User</dc:creator>
  <cp:keywords/>
  <dc:description/>
  <cp:lastModifiedBy>Tasbeeh Malik</cp:lastModifiedBy>
  <cp:revision>2</cp:revision>
  <cp:lastPrinted>2018-07-27T15:05:13Z</cp:lastPrinted>
  <dcterms:created xsi:type="dcterms:W3CDTF">2019-03-28T18:35:19Z</dcterms:created>
  <dcterms:modified xsi:type="dcterms:W3CDTF">2023-05-02T20:56:37Z</dcterms:modified>
  <cp:category/>
</cp:coreProperties>
</file>

<file path=docProps/thumbnail.jpeg>
</file>